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9" r:id="rId2"/>
    <p:sldId id="291" r:id="rId3"/>
    <p:sldId id="294" r:id="rId4"/>
    <p:sldId id="352" r:id="rId5"/>
    <p:sldId id="355" r:id="rId6"/>
    <p:sldId id="354" r:id="rId7"/>
    <p:sldId id="356" r:id="rId8"/>
    <p:sldId id="361" r:id="rId9"/>
    <p:sldId id="362" r:id="rId10"/>
    <p:sldId id="333" r:id="rId11"/>
    <p:sldId id="295" r:id="rId12"/>
    <p:sldId id="376" r:id="rId13"/>
    <p:sldId id="369" r:id="rId14"/>
    <p:sldId id="372" r:id="rId15"/>
    <p:sldId id="342" r:id="rId16"/>
    <p:sldId id="368" r:id="rId17"/>
    <p:sldId id="370" r:id="rId18"/>
    <p:sldId id="373" r:id="rId19"/>
    <p:sldId id="343" r:id="rId20"/>
    <p:sldId id="351" r:id="rId21"/>
    <p:sldId id="371" r:id="rId22"/>
    <p:sldId id="353" r:id="rId23"/>
    <p:sldId id="350" r:id="rId24"/>
    <p:sldId id="364" r:id="rId25"/>
    <p:sldId id="340" r:id="rId26"/>
    <p:sldId id="341" r:id="rId27"/>
    <p:sldId id="374" r:id="rId28"/>
    <p:sldId id="367" r:id="rId29"/>
    <p:sldId id="365" r:id="rId30"/>
    <p:sldId id="35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4B987-B63C-D5DC-A287-C99CB71D5541}" v="154" dt="2025-05-22T08:45:34.842"/>
    <p1510:client id="{1C0938B7-6264-E7D6-99F6-A3193987260D}" v="5" dt="2025-05-21T15:29:01.329"/>
    <p1510:client id="{1DA3AABF-E637-B8C2-0198-12C1092ED998}" v="224" dt="2025-05-22T01:32:26.140"/>
    <p1510:client id="{1EBD7C73-648A-856D-12B0-535D9EA13BA8}" v="505" dt="2025-05-22T01:31:10.782"/>
    <p1510:client id="{39D5693F-C27D-4506-84E8-9C819E538C80}" v="702" dt="2025-05-21T06:32:59.438"/>
    <p1510:client id="{44C56A7F-3987-6B08-2482-5435D5AD6B71}" v="4" dt="2025-05-22T00:34:29.159"/>
    <p1510:client id="{45E87912-4110-81FF-4A73-07239E8C74FC}" v="1022" dt="2025-05-22T00:49:18.790"/>
    <p1510:client id="{556F5D38-CEB5-47CD-8006-A786E5DE7D37}" v="809" dt="2025-05-21T15:51:30.954"/>
    <p1510:client id="{68F05D53-58E1-A239-20EA-25C8F57CE6FA}" v="976" dt="2025-05-22T04:33:34.820"/>
    <p1510:client id="{6A9D1684-5A9F-4C5B-B1EA-F4FC7C08C839}" v="23" dt="2025-05-22T00:40:39.186"/>
    <p1510:client id="{7BD306CB-9D7D-D1E6-FC7B-9D5CB75BA6AD}" v="2" dt="2025-05-22T04:20:39.569"/>
    <p1510:client id="{A0E62531-CA5D-91AA-F9B8-9DFA66D98A7C}" v="141" dt="2025-05-22T01:06:27.748"/>
    <p1510:client id="{ACA74A19-189F-5FC8-468A-856E5D5C5A87}" v="742" dt="2025-05-22T05:40:23.902"/>
    <p1510:client id="{B359A40E-FF7E-875F-46A8-AE9428079102}" v="186" dt="2025-05-21T15:06:03.680"/>
    <p1510:client id="{C8B65E83-E92B-122B-65AA-7D459D73EAA6}" v="9" dt="2025-05-21T15:07:52.549"/>
    <p1510:client id="{CA45AD2C-2E69-92C1-4A07-CAB052F393F3}" v="1269" dt="2025-05-22T03:58:16.826"/>
    <p1510:client id="{D36951DE-E380-AA35-2803-BC32DE644D0F}" v="86" dt="2025-05-22T04:47:24.727"/>
    <p1510:client id="{EF94E060-BA0D-BC9B-1969-316E857C71BF}" v="2629" dt="2025-05-22T04:15:05.184"/>
    <p1510:client id="{FB9EB4D9-6913-30AE-E337-2188F71AD954}" v="5" dt="2025-05-21T15:11:28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6EF7C-D0DF-43B9-BBFF-AC40EF354DDE}" type="datetimeFigureOut"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0FA2C-E4EB-47A6-B363-C84790FB195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개선방향 : 용접모습을 따서 반복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FA2C-E4EB-47A6-B363-C84790FB1951}" type="slidenum"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4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3.svg"/><Relationship Id="rId3" Type="http://schemas.openxmlformats.org/officeDocument/2006/relationships/image" Target="../media/image34.sv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58.png"/><Relationship Id="rId5" Type="http://schemas.openxmlformats.org/officeDocument/2006/relationships/image" Target="../media/image36.png"/><Relationship Id="rId15" Type="http://schemas.openxmlformats.org/officeDocument/2006/relationships/image" Target="../media/image38.png"/><Relationship Id="rId10" Type="http://schemas.openxmlformats.org/officeDocument/2006/relationships/image" Target="../media/image57.svg"/><Relationship Id="rId4" Type="http://schemas.openxmlformats.org/officeDocument/2006/relationships/image" Target="../media/image35.png"/><Relationship Id="rId9" Type="http://schemas.openxmlformats.org/officeDocument/2006/relationships/image" Target="../media/image56.png"/><Relationship Id="rId14" Type="http://schemas.openxmlformats.org/officeDocument/2006/relationships/image" Target="../media/image6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svg"/><Relationship Id="rId7" Type="http://schemas.openxmlformats.org/officeDocument/2006/relationships/image" Target="../media/image6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70.svg"/><Relationship Id="rId5" Type="http://schemas.openxmlformats.org/officeDocument/2006/relationships/image" Target="../media/image65.sv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21" Type="http://schemas.openxmlformats.org/officeDocument/2006/relationships/image" Target="../media/image3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1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svg"/><Relationship Id="rId7" Type="http://schemas.openxmlformats.org/officeDocument/2006/relationships/image" Target="../media/image9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svg"/><Relationship Id="rId10" Type="http://schemas.openxmlformats.org/officeDocument/2006/relationships/image" Target="../media/image96.sv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2.sv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1.png"/><Relationship Id="rId2" Type="http://schemas.openxmlformats.org/officeDocument/2006/relationships/image" Target="../media/image33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19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3m.com/blog/en_US/safety-now/science-of-safety/quality-products/respiratory-protection/understanding-the-hazards-of-welding-in-construction-and-the-ppe-available/?utm_source=chatgpt.com" TargetMode="External"/><Relationship Id="rId3" Type="http://schemas.openxmlformats.org/officeDocument/2006/relationships/hyperlink" Target="http://&#12624;https:/opencv.org/" TargetMode="External"/><Relationship Id="rId7" Type="http://schemas.openxmlformats.org/officeDocument/2006/relationships/hyperlink" Target="https://www.osha.com/blog/how-to-avoid-welding-hazards?utm_source=chatgpt.com" TargetMode="External"/><Relationship Id="rId2" Type="http://schemas.openxmlformats.org/officeDocument/2006/relationships/hyperlink" Target="http://vkhttps:/www.python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doosanrobotics.com/kr/product-solutions/product/m-series/m0609/" TargetMode="External"/><Relationship Id="rId4" Type="http://schemas.openxmlformats.org/officeDocument/2006/relationships/hyperlink" Target="http://ROhttps:/www.ros.org/" TargetMode="External"/><Relationship Id="rId9" Type="http://schemas.openxmlformats.org/officeDocument/2006/relationships/hyperlink" Target="https://www.cdc.gov/niosh/welding/about/index.html?utm_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ldingworkforcedata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hyperlink" Target="https://www.dobot-robots.com/insights/news/how-robot-welders-transform-manufacturing.html?utm_source=chatgpt.com" TargetMode="External"/><Relationship Id="rId4" Type="http://schemas.openxmlformats.org/officeDocument/2006/relationships/hyperlink" Target="https://www.fanucamerica.com/news-resources/articles/why-welding-robots-and-cobots-are-becoming-essentia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05993" y="1370504"/>
            <a:ext cx="7115886" cy="1061953"/>
            <a:chOff x="6706067" y="1370504"/>
            <a:chExt cx="4736481" cy="10619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4061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[</a:t>
              </a:r>
              <a:r>
                <a:rPr lang="ko-KR" altLang="en-US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두산로보틱스</a:t>
              </a:r>
              <a:r>
                <a:rPr lang="en-US" altLang="ko-KR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] 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지능형 </a:t>
              </a:r>
              <a:r>
                <a:rPr lang="ko-KR" altLang="en-US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로보틱스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엔지니어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06067" y="1816904"/>
              <a:ext cx="4736481" cy="615553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>
                <a:defRPr/>
              </a:pPr>
              <a:r>
                <a:rPr lang="en-US" altLang="ko-KR" sz="4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ea typeface="+mn-lt"/>
                  <a:cs typeface="+mn-lt"/>
                </a:rPr>
                <a:t>Auto Weld(</a:t>
              </a:r>
              <a:r>
                <a:rPr lang="en-US" altLang="ko-KR" sz="4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ea typeface="+mn-lt"/>
                  <a:cs typeface="+mn-lt"/>
                </a:rPr>
                <a:t>용접협동로봇</a:t>
              </a:r>
              <a:r>
                <a:rPr lang="en-US" altLang="ko-KR" sz="4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ea typeface="+mn-lt"/>
                  <a:cs typeface="+mn-lt"/>
                </a:rPr>
                <a:t>)</a:t>
              </a:r>
              <a:endParaRPr lang="en-US" altLang="ko-KR" sz="4000" b="1" err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096001" y="3917493"/>
            <a:ext cx="6156685" cy="1605856"/>
            <a:chOff x="6768048" y="3917493"/>
            <a:chExt cx="5236249" cy="1605856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V="1">
              <a:off x="6768048" y="3917493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775468" y="4050212"/>
              <a:ext cx="5203096" cy="956159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 B-3</a:t>
              </a:r>
              <a:r>
                <a:rPr lang="ko-KR" altLang="en-US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sz="24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가디구디</a:t>
              </a:r>
              <a:endParaRPr lang="en-US" altLang="ko-KR" sz="2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최정호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이세현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이하빈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홍진규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en-US" altLang="ko-KR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  <a:endParaRPr lang="en-US" altLang="ko-KR" sz="20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5DD20A-D98D-477C-D6C5-F50C33B663C9}"/>
              </a:ext>
            </a:extLst>
          </p:cNvPr>
          <p:cNvSpPr/>
          <p:nvPr/>
        </p:nvSpPr>
        <p:spPr>
          <a:xfrm>
            <a:off x="515380" y="2097591"/>
            <a:ext cx="11218265" cy="378909"/>
          </a:xfrm>
          <a:prstGeom prst="roundRect">
            <a:avLst/>
          </a:prstGeom>
          <a:solidFill>
            <a:srgbClr val="3378C8"/>
          </a:solidFill>
          <a:ln>
            <a:noFill/>
          </a:ln>
          <a:effectLst>
            <a:outerShdw dist="38100" dir="2700000" algn="tl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b="1">
                <a:ea typeface="맑은 고딕"/>
              </a:rPr>
              <a:t>담당 업무와 역할</a:t>
            </a:r>
            <a:endParaRPr lang="ko-KR" altLang="en-US" b="1"/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766735"/>
              </p:ext>
            </p:extLst>
          </p:nvPr>
        </p:nvGraphicFramePr>
        <p:xfrm>
          <a:off x="524528" y="2721878"/>
          <a:ext cx="11218265" cy="3666223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B-3</a:t>
                      </a:r>
                      <a:endParaRPr lang="ko-KR" altLang="en-US" sz="1600" i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최정호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이하빈</a:t>
                      </a:r>
                      <a:endParaRPr lang="ko-KR" altLang="en-US" sz="1600" b="1" i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  <a:endParaRPr lang="en-US" altLang="ko-KR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이세현</a:t>
                      </a:r>
                      <a:endParaRPr lang="ko-KR" altLang="en-US" sz="1600" b="1" i="0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홍진규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팀원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4525872" y="3492488"/>
            <a:ext cx="2713128" cy="358635"/>
            <a:chOff x="4525872" y="3492488"/>
            <a:chExt cx="2713128" cy="358635"/>
          </a:xfrm>
        </p:grpSpPr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4D5C7C2-665C-7F5E-7CF3-7A15FA837188}"/>
                </a:ext>
              </a:extLst>
            </p:cNvPr>
            <p:cNvSpPr/>
            <p:nvPr/>
          </p:nvSpPr>
          <p:spPr>
            <a:xfrm>
              <a:off x="4525872" y="3492488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4525872" y="3492488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00414" y="3567030"/>
              <a:ext cx="209550" cy="209550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B858A7-1A91-D7F1-463B-A7B454AD0CA1}"/>
                </a:ext>
              </a:extLst>
            </p:cNvPr>
            <p:cNvSpPr txBox="1"/>
            <p:nvPr/>
          </p:nvSpPr>
          <p:spPr>
            <a:xfrm>
              <a:off x="5023036" y="3519045"/>
              <a:ext cx="18665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ko-KR" altLang="en-US" sz="1100"/>
                <a:t>규칙적 </a:t>
              </a:r>
              <a:r>
                <a:rPr lang="en-US" altLang="ko-KR" sz="1100"/>
                <a:t>2D </a:t>
              </a:r>
              <a:r>
                <a:rPr lang="ko-KR" altLang="en-US" sz="1100"/>
                <a:t>용접 경로 구현</a:t>
              </a:r>
              <a:endParaRPr lang="en-US" altLang="ko-KR" sz="11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D1088FFE-778C-CF69-A75E-E82D40CEA0C5}"/>
              </a:ext>
            </a:extLst>
          </p:cNvPr>
          <p:cNvSpPr/>
          <p:nvPr/>
        </p:nvSpPr>
        <p:spPr>
          <a:xfrm>
            <a:off x="4516604" y="4251550"/>
            <a:ext cx="2713128" cy="35863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1389372-CDE5-C988-2498-F8F7850DB589}"/>
              </a:ext>
            </a:extLst>
          </p:cNvPr>
          <p:cNvSpPr/>
          <p:nvPr/>
        </p:nvSpPr>
        <p:spPr>
          <a:xfrm>
            <a:off x="4525872" y="4251550"/>
            <a:ext cx="358635" cy="358635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227B33D-FA37-7FD5-4D04-ACA8DC6D3ADC}"/>
              </a:ext>
            </a:extLst>
          </p:cNvPr>
          <p:cNvSpPr txBox="1"/>
          <p:nvPr/>
        </p:nvSpPr>
        <p:spPr>
          <a:xfrm>
            <a:off x="4992158" y="4280208"/>
            <a:ext cx="1990135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100">
                <a:ea typeface="맑은 고딕"/>
              </a:rPr>
              <a:t>불규칙적 </a:t>
            </a:r>
            <a:r>
              <a:rPr lang="en-US" altLang="ko-KR" sz="1100">
                <a:ea typeface="맑은 고딕"/>
              </a:rPr>
              <a:t>2D </a:t>
            </a:r>
            <a:r>
              <a:rPr lang="ko-KR" altLang="en-US" sz="1100">
                <a:ea typeface="맑은 고딕"/>
              </a:rPr>
              <a:t>용접 경로 구현</a:t>
            </a:r>
            <a:endParaRPr lang="ko-KR" altLang="en-US" sz="11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180" name="그래픽 179">
            <a:extLst>
              <a:ext uri="{FF2B5EF4-FFF2-40B4-BE49-F238E27FC236}">
                <a16:creationId xmlns:a16="http://schemas.microsoft.com/office/drawing/2014/main" id="{6D277CD9-1D6B-BCDF-F5CB-1AF8956FB3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93097" y="4335700"/>
            <a:ext cx="216867" cy="19329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65C588E-981B-4FC3-FE5C-730A56AC180D}"/>
              </a:ext>
            </a:extLst>
          </p:cNvPr>
          <p:cNvGrpSpPr/>
          <p:nvPr/>
        </p:nvGrpSpPr>
        <p:grpSpPr>
          <a:xfrm>
            <a:off x="4525872" y="5045671"/>
            <a:ext cx="2713128" cy="358635"/>
            <a:chOff x="4525872" y="5045671"/>
            <a:chExt cx="2713128" cy="358635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303154F9-B8AC-372E-0CDB-A0DDCCE0AED9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ACC4B7D-2BE7-C756-2D53-813C9C1FF2EE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EEA2092-389C-0AA3-CDE5-12283C706BA3}"/>
                </a:ext>
              </a:extLst>
            </p:cNvPr>
            <p:cNvSpPr txBox="1"/>
            <p:nvPr/>
          </p:nvSpPr>
          <p:spPr>
            <a:xfrm>
              <a:off x="5043644" y="5088145"/>
              <a:ext cx="186656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100">
                  <a:ea typeface="맑은 고딕"/>
                </a:rPr>
                <a:t>규칙적 </a:t>
              </a:r>
              <a:r>
                <a:rPr lang="en-US" altLang="ko-KR" sz="1100">
                  <a:ea typeface="맑은 고딕"/>
                </a:rPr>
                <a:t>3D </a:t>
              </a:r>
              <a:r>
                <a:rPr lang="ko-KR" altLang="en-US" sz="1100">
                  <a:ea typeface="맑은 고딕"/>
                </a:rPr>
                <a:t>용접 경로 구현</a:t>
              </a:r>
              <a:endPara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868BBF98-12BA-9238-1643-BF7C1BA2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7B8E3D7-2032-444A-91A7-711F92FF90B9}"/>
              </a:ext>
            </a:extLst>
          </p:cNvPr>
          <p:cNvGrpSpPr/>
          <p:nvPr/>
        </p:nvGrpSpPr>
        <p:grpSpPr>
          <a:xfrm>
            <a:off x="4525872" y="5780071"/>
            <a:ext cx="2713128" cy="358635"/>
            <a:chOff x="4525872" y="5045671"/>
            <a:chExt cx="2713128" cy="35863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985F1D4-E773-B14C-8F80-CDFE7A317A51}"/>
                </a:ext>
              </a:extLst>
            </p:cNvPr>
            <p:cNvSpPr/>
            <p:nvPr/>
          </p:nvSpPr>
          <p:spPr>
            <a:xfrm>
              <a:off x="4525872" y="5045671"/>
              <a:ext cx="2713128" cy="3586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AF08693-84E3-BF9A-9F86-7ED4D45E35E2}"/>
                </a:ext>
              </a:extLst>
            </p:cNvPr>
            <p:cNvSpPr/>
            <p:nvPr/>
          </p:nvSpPr>
          <p:spPr>
            <a:xfrm>
              <a:off x="4525872" y="5045671"/>
              <a:ext cx="358635" cy="35863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0D9B43-6CB8-6B8F-3A41-5219F7E63BC7}"/>
                </a:ext>
              </a:extLst>
            </p:cNvPr>
            <p:cNvSpPr txBox="1"/>
            <p:nvPr/>
          </p:nvSpPr>
          <p:spPr>
            <a:xfrm>
              <a:off x="5043644" y="5088145"/>
              <a:ext cx="1866568" cy="2616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1100">
                  <a:ea typeface="맑은 고딕"/>
                </a:rPr>
                <a:t>충돌 감지 후 즉시 정지</a:t>
              </a:r>
              <a:endParaRPr lang="en-US" altLang="ko-KR" sz="11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FE01D47D-96AF-E931-A2BA-88C1235F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02565" y="5120407"/>
              <a:ext cx="219805" cy="20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5837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462845"/>
              </p:ext>
            </p:extLst>
          </p:nvPr>
        </p:nvGraphicFramePr>
        <p:xfrm>
          <a:off x="486867" y="1700687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사전 기획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5/14(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수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5/15(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목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프로젝트 주제선정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정보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5/15(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목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5/16(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금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기존의 용접로봇 참고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작동구현 유튜브 시청</a:t>
                      </a:r>
                      <a:endParaRPr lang="en-US" altLang="ko-KR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1차 개발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5/17(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토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5/18(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일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중간 점검</a:t>
                      </a:r>
                      <a:endParaRPr lang="ko-KR" altLang="en-US" sz="1200" b="1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5/19(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5/20(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팀원간 중간코딩 점검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최종 개발</a:t>
                      </a:r>
                      <a:endParaRPr lang="ko-KR" altLang="en-US" sz="1200" b="1" kern="120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5/20(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5/21(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수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최적화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5/14(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수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 ~ 5/21(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목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)(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총 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8</a:t>
                      </a:r>
                      <a:r>
                        <a:rPr lang="ko-KR" altLang="en-US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일</a:t>
                      </a:r>
                      <a:r>
                        <a:rPr lang="en-US" altLang="ko-KR" sz="1200" b="1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56035" y="2234401"/>
            <a:ext cx="2474844" cy="326913"/>
            <a:chOff x="4574111" y="3307757"/>
            <a:chExt cx="2474844" cy="326913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4111" y="3307757"/>
              <a:ext cx="2474844" cy="326913"/>
              <a:chOff x="4665551" y="3307757"/>
              <a:chExt cx="2474844" cy="326913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8CDE927C-B3E2-A43C-0418-E8587888C05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4A2055-007B-2583-88F1-46E92C0E4311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3753A6-3463-661C-1655-AAB129980639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프로젝트 기획 및 주제 선정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270D4B4F-04D3-55E7-516E-6043FCD87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9702" y="3386189"/>
              <a:ext cx="149803" cy="180532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FC2B727-B097-F8BF-18D1-2BB4C23A519E}"/>
              </a:ext>
            </a:extLst>
          </p:cNvPr>
          <p:cNvGrpSpPr/>
          <p:nvPr/>
        </p:nvGrpSpPr>
        <p:grpSpPr>
          <a:xfrm>
            <a:off x="4574111" y="2678694"/>
            <a:ext cx="2456768" cy="326913"/>
            <a:chOff x="4574111" y="3841157"/>
            <a:chExt cx="2456768" cy="326913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4111" y="3841157"/>
              <a:ext cx="2456768" cy="326913"/>
              <a:chOff x="4665551" y="3307757"/>
              <a:chExt cx="2456768" cy="326913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E9A50F4-E71B-661C-F76E-57AAD92A8ACF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61" name="사각형: 둥근 모서리 60">
                  <a:extLst>
                    <a:ext uri="{FF2B5EF4-FFF2-40B4-BE49-F238E27FC236}">
                      <a16:creationId xmlns:a16="http://schemas.microsoft.com/office/drawing/2014/main" id="{DC02287B-1188-F76D-E52E-E08196FE2CEA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E1BC6DA3-FFD4-0534-D4E1-8B56407D797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48405A1-81F1-1A77-3467-B61984F7C156}"/>
                  </a:ext>
                </a:extLst>
              </p:cNvPr>
              <p:cNvSpPr txBox="1"/>
              <p:nvPr/>
            </p:nvSpPr>
            <p:spPr>
              <a:xfrm>
                <a:off x="4943544" y="3332359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Malgun Gothic"/>
                    <a:ea typeface="Malgun Gothic"/>
                  </a:rPr>
                  <a:t>관련 정보 수집</a:t>
                </a:r>
                <a:endParaRPr lang="en-US" altLang="ko-KR" sz="1200" b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맑은 고딕"/>
                </a:endParaRPr>
              </a:p>
            </p:txBody>
          </p:sp>
        </p:grpSp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84F05-8158-F45F-6103-1BF5031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9702" y="3919590"/>
              <a:ext cx="149803" cy="180532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4111" y="3232233"/>
            <a:ext cx="2456768" cy="326913"/>
            <a:chOff x="4574111" y="4369794"/>
            <a:chExt cx="2456768" cy="32691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4111" y="4369794"/>
              <a:ext cx="2456768" cy="326913"/>
              <a:chOff x="4665551" y="3307757"/>
              <a:chExt cx="2456768" cy="326913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3" name="사각형: 둥근 모서리 72">
                  <a:extLst>
                    <a:ext uri="{FF2B5EF4-FFF2-40B4-BE49-F238E27FC236}">
                      <a16:creationId xmlns:a16="http://schemas.microsoft.com/office/drawing/2014/main" id="{8E545408-E50B-6F90-D463-953D3929A35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9F59F47-FAF7-0CDE-8C5F-5CB9BE8DB0C8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7DBD37F-43AA-5CBF-7186-802468863128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작동구현방식</a:t>
                </a: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코딩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15183D72-F3C9-5CD5-A80E-1E66FBC5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9702" y="4443464"/>
              <a:ext cx="149803" cy="18053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4111" y="3759283"/>
            <a:ext cx="2456768" cy="326913"/>
            <a:chOff x="4574111" y="4896844"/>
            <a:chExt cx="2456768" cy="32691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4111" y="4896844"/>
              <a:ext cx="2456768" cy="326913"/>
              <a:chOff x="4665551" y="3307757"/>
              <a:chExt cx="2456768" cy="326913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79" name="사각형: 둥근 모서리 78">
                  <a:extLst>
                    <a:ext uri="{FF2B5EF4-FFF2-40B4-BE49-F238E27FC236}">
                      <a16:creationId xmlns:a16="http://schemas.microsoft.com/office/drawing/2014/main" id="{609A3379-4631-8276-AF8A-10994CDEF097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5E20FC97-1169-EB3D-C18F-8768D8E1244D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F4CF284-F5E9-7E56-4BF0-D714FE48825D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19715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파트별 코딩 테스트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6" name="그래픽 115">
              <a:extLst>
                <a:ext uri="{FF2B5EF4-FFF2-40B4-BE49-F238E27FC236}">
                  <a16:creationId xmlns:a16="http://schemas.microsoft.com/office/drawing/2014/main" id="{F79D55F9-8B33-7828-2890-B15818F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9702" y="4967339"/>
              <a:ext cx="149803" cy="180532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92785A-1488-81E8-8926-A91D1A214D4B}"/>
              </a:ext>
            </a:extLst>
          </p:cNvPr>
          <p:cNvGrpSpPr/>
          <p:nvPr/>
        </p:nvGrpSpPr>
        <p:grpSpPr>
          <a:xfrm>
            <a:off x="4574111" y="4289508"/>
            <a:ext cx="2474845" cy="326913"/>
            <a:chOff x="4574111" y="5427069"/>
            <a:chExt cx="2474845" cy="326913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A3DDF3FC-4E6B-2215-D355-EF844455C59D}"/>
                </a:ext>
              </a:extLst>
            </p:cNvPr>
            <p:cNvGrpSpPr/>
            <p:nvPr/>
          </p:nvGrpSpPr>
          <p:grpSpPr>
            <a:xfrm>
              <a:off x="4574111" y="5427069"/>
              <a:ext cx="2474845" cy="326913"/>
              <a:chOff x="4665551" y="3307757"/>
              <a:chExt cx="2474845" cy="326913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B9F5418-A583-2D10-0E17-270C2518FD59}"/>
                  </a:ext>
                </a:extLst>
              </p:cNvPr>
              <p:cNvGrpSpPr/>
              <p:nvPr/>
            </p:nvGrpSpPr>
            <p:grpSpPr>
              <a:xfrm>
                <a:off x="4665551" y="3307757"/>
                <a:ext cx="2456768" cy="326913"/>
                <a:chOff x="4665552" y="3307757"/>
                <a:chExt cx="2629855" cy="358635"/>
              </a:xfrm>
            </p:grpSpPr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085CAA8B-560C-951E-7A12-FF6ED0E82B03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A64813E-02E1-AB0E-776B-F41AF9BB336B}"/>
                    </a:ext>
                  </a:extLst>
                </p:cNvPr>
                <p:cNvSpPr/>
                <p:nvPr/>
              </p:nvSpPr>
              <p:spPr>
                <a:xfrm>
                  <a:off x="4665552" y="3307757"/>
                  <a:ext cx="358635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36BC604-1341-255F-4D68-038320EDB4D1}"/>
                  </a:ext>
                </a:extLst>
              </p:cNvPr>
              <p:cNvSpPr txBox="1"/>
              <p:nvPr/>
            </p:nvSpPr>
            <p:spPr>
              <a:xfrm>
                <a:off x="5018659" y="3340188"/>
                <a:ext cx="2121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2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 코드간 시스템 설계</a:t>
                </a:r>
                <a:endParaRPr lang="en-US" altLang="ko-KR" sz="12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17" name="그래픽 116">
              <a:extLst>
                <a:ext uri="{FF2B5EF4-FFF2-40B4-BE49-F238E27FC236}">
                  <a16:creationId xmlns:a16="http://schemas.microsoft.com/office/drawing/2014/main" id="{01B09901-6B22-2819-F326-A2CC1AA6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89702" y="5505502"/>
              <a:ext cx="149803" cy="180532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2D8177-0D92-7B1D-BF06-227265C93044}"/>
              </a:ext>
            </a:extLst>
          </p:cNvPr>
          <p:cNvGrpSpPr/>
          <p:nvPr/>
        </p:nvGrpSpPr>
        <p:grpSpPr>
          <a:xfrm>
            <a:off x="4555876" y="4871603"/>
            <a:ext cx="4697990" cy="279105"/>
            <a:chOff x="4548151" y="5423782"/>
            <a:chExt cx="2456768" cy="3302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FC095A3-CBB7-716A-E32C-7C9ED56CD1AE}"/>
                </a:ext>
              </a:extLst>
            </p:cNvPr>
            <p:cNvGrpSpPr/>
            <p:nvPr/>
          </p:nvGrpSpPr>
          <p:grpSpPr>
            <a:xfrm>
              <a:off x="4548151" y="5423782"/>
              <a:ext cx="2456768" cy="330200"/>
              <a:chOff x="4639591" y="3304470"/>
              <a:chExt cx="2456768" cy="330200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2EFE728-5E46-C66D-DE9E-6E34355616FB}"/>
                  </a:ext>
                </a:extLst>
              </p:cNvPr>
              <p:cNvGrpSpPr/>
              <p:nvPr/>
            </p:nvGrpSpPr>
            <p:grpSpPr>
              <a:xfrm>
                <a:off x="4639591" y="3307757"/>
                <a:ext cx="2456768" cy="326913"/>
                <a:chOff x="4637762" y="3307757"/>
                <a:chExt cx="2629855" cy="358635"/>
              </a:xfrm>
            </p:grpSpPr>
            <p:sp>
              <p:nvSpPr>
                <p:cNvPr id="31" name="사각형: 둥근 모서리 30">
                  <a:extLst>
                    <a:ext uri="{FF2B5EF4-FFF2-40B4-BE49-F238E27FC236}">
                      <a16:creationId xmlns:a16="http://schemas.microsoft.com/office/drawing/2014/main" id="{DC240D51-22EE-04CF-CF22-F110BB8C61B1}"/>
                    </a:ext>
                  </a:extLst>
                </p:cNvPr>
                <p:cNvSpPr/>
                <p:nvPr/>
              </p:nvSpPr>
              <p:spPr>
                <a:xfrm>
                  <a:off x="4637762" y="3307757"/>
                  <a:ext cx="2629855" cy="3586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968BD-9D5E-6540-F21B-56A275E9EFAE}"/>
                    </a:ext>
                  </a:extLst>
                </p:cNvPr>
                <p:cNvSpPr/>
                <p:nvPr/>
              </p:nvSpPr>
              <p:spPr>
                <a:xfrm>
                  <a:off x="4648879" y="3307757"/>
                  <a:ext cx="250860" cy="358635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세방고딕 Regular" panose="00000500000000000000" pitchFamily="2" charset="-127"/>
                    <a:ea typeface="세방고딕 Regular" panose="00000500000000000000" pitchFamily="2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E1D34B-49F3-A569-867E-9E7D4F213790}"/>
                  </a:ext>
                </a:extLst>
              </p:cNvPr>
              <p:cNvSpPr txBox="1"/>
              <p:nvPr/>
            </p:nvSpPr>
            <p:spPr>
              <a:xfrm>
                <a:off x="4875456" y="3304470"/>
                <a:ext cx="2217446" cy="3095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indent="0" fontAlgn="ctr">
                  <a:spcBef>
                    <a:spcPts val="600"/>
                  </a:spcBef>
                  <a:buFont typeface="Arial" panose="020B0604020202020204" pitchFamily="34" charset="0"/>
                  <a:buNone/>
                  <a:defRPr/>
                </a:pPr>
                <a:r>
                  <a:rPr lang="ko-KR" altLang="en-US" sz="1100" b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/>
                    <a:ea typeface="맑은 고딕"/>
                  </a:rPr>
                  <a:t>조원들의 적극적인 참여와 활동을 통해 획기적인 솔루션 도출</a:t>
                </a:r>
                <a:endParaRPr lang="en-US" altLang="ko-KR" sz="1100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endParaRPr>
              </a:p>
            </p:txBody>
          </p:sp>
        </p:grpSp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414B3367-7AAB-FE63-871B-29F356D2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10002" y="5497983"/>
              <a:ext cx="144055" cy="173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5FC97-9B13-2367-A1EC-3FF69B295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A3EA8AAF-46F7-3A30-AE9D-D4D964BB2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4" y="-20772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DCECD41-B8B0-E8FD-4D73-611034C35B04}"/>
              </a:ext>
            </a:extLst>
          </p:cNvPr>
          <p:cNvSpPr/>
          <p:nvPr/>
        </p:nvSpPr>
        <p:spPr>
          <a:xfrm flipH="1" flipV="1">
            <a:off x="174171" y="9688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FDC727-79E6-E823-9CE4-8DF09A4C32FD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B74B5D-E094-BEB2-D81F-0D753CDAF210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1C0029-3D5A-E420-0709-6EE4BCE89492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1BE8F-ECD1-3722-8E18-D2249CE6CEE2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09E9BD-5713-D66E-6E05-89DA6211FD58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BF9F-4AE2-FA75-033C-357D63DE71ED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AAD5F66-15D4-1948-9576-A756C56BD408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19BED-EBC3-A6D8-9E7E-26340FDD99C2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개발한 코드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170CD1E8-BF80-6B2B-63FB-FD8E1D873175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0FA40EDB-0CB2-97BA-2780-0C6F5DFA94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FACE39DF-0E24-560D-15A0-F457020863E0}"/>
              </a:ext>
            </a:extLst>
          </p:cNvPr>
          <p:cNvSpPr txBox="1"/>
          <p:nvPr/>
        </p:nvSpPr>
        <p:spPr>
          <a:xfrm>
            <a:off x="911424" y="1988840"/>
            <a:ext cx="3846331" cy="3224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b="1" spc="-10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규칙적인 2D 용접 기능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b="1" spc="-10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불규칙적인 2D 용접 기능</a:t>
            </a:r>
            <a:endParaRPr lang="ko-KR" altLang="en-US" sz="1600" spc="-100" err="1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b="1" spc="-10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</a:rPr>
              <a:t>규칙적인</a:t>
            </a:r>
            <a:r>
              <a:rPr lang="en-US" altLang="ko-KR" b="1" spc="-100">
                <a:solidFill>
                  <a:schemeClr val="bg2">
                    <a:lumMod val="25000"/>
                  </a:schemeClr>
                </a:solidFill>
                <a:latin typeface="Malgun Gothic"/>
                <a:ea typeface="Calibri"/>
              </a:rPr>
              <a:t> 3D </a:t>
            </a:r>
            <a:r>
              <a:rPr lang="ko-KR" altLang="en-US" b="1" spc="-100">
                <a:solidFill>
                  <a:schemeClr val="bg2">
                    <a:lumMod val="25000"/>
                  </a:schemeClr>
                </a:solidFill>
                <a:latin typeface="Malgun Gothic"/>
                <a:ea typeface="맑은 고딕"/>
              </a:rPr>
              <a:t>용접</a:t>
            </a:r>
            <a:endParaRPr lang="en-US" altLang="ko-KR" b="1" spc="-100">
              <a:solidFill>
                <a:schemeClr val="bg2">
                  <a:lumMod val="25000"/>
                </a:schemeClr>
              </a:solidFill>
              <a:latin typeface="Malgun Gothic"/>
              <a:ea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b="1" spc="-100">
                <a:solidFill>
                  <a:srgbClr val="000000"/>
                </a:solidFill>
                <a:latin typeface="Malgun Gothic"/>
                <a:ea typeface="Calibri"/>
              </a:rPr>
              <a:t>Welding Safety for Human-Robot Collaboration(</a:t>
            </a:r>
            <a:r>
              <a:rPr lang="ko-KR" altLang="en-US" b="1" spc="-100">
                <a:solidFill>
                  <a:srgbClr val="000000"/>
                </a:solidFill>
                <a:latin typeface="Malgun Gothic"/>
                <a:ea typeface="맑은 고딕"/>
              </a:rPr>
              <a:t>안전기능</a:t>
            </a:r>
            <a:r>
              <a:rPr lang="en-US" altLang="ko-KR" b="1" spc="-100">
                <a:solidFill>
                  <a:srgbClr val="000000"/>
                </a:solidFill>
                <a:latin typeface="Malgun Gothic"/>
                <a:ea typeface="Calibri"/>
              </a:rPr>
              <a:t>)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98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80575-0699-7979-8620-8295FE83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2E76D21-722E-C82E-AA7A-B68FA6C90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4" y="-20772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37AAFD1C-DD8C-B0F9-6985-020818003ECC}"/>
              </a:ext>
            </a:extLst>
          </p:cNvPr>
          <p:cNvSpPr/>
          <p:nvPr/>
        </p:nvSpPr>
        <p:spPr>
          <a:xfrm flipH="1" flipV="1">
            <a:off x="174171" y="9688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5E2FEC-CD80-963C-6CD1-A5F69945840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E93B38-2E40-BFA7-0B56-E36DD67A672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82A4E2-9785-8AFD-BDCA-589F56A7E3DE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11BFEF-DDBD-3EE4-29B3-1D953BF67F93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C8674E-7A69-5F58-1FDF-086E119D8A8D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E0202-59BC-4438-FCCA-4CBD0435E09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862F23-656F-1FDD-DA06-EF4E6D233539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C86AAE-70DF-7994-0D28-ACA5133791EC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규칙적인 2D 용접 기능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482F6A31-D400-8882-E54B-922C2B03FA1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CD202C8-EAF4-7B86-10EF-81C72BFD16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0E8D735F-2E6E-5EF5-F298-6DEFBDEBC770}"/>
              </a:ext>
            </a:extLst>
          </p:cNvPr>
          <p:cNvSpPr txBox="1"/>
          <p:nvPr/>
        </p:nvSpPr>
        <p:spPr>
          <a:xfrm>
            <a:off x="911424" y="1988840"/>
            <a:ext cx="3846331" cy="33686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UI노드와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제어노드로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분리</a:t>
            </a:r>
            <a:endParaRPr lang="ko-KR" altLang="en-US" sz="1600" spc="-1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UI노드에서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직접 교시로 시작점과 도착점에 대한 좌표를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제어노드로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publish</a:t>
            </a:r>
            <a:endParaRPr lang="ko-KR" altLang="en-US" sz="1600" spc="-100" dirty="0" err="1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 dirty="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제어노드에서</a:t>
            </a:r>
            <a:r>
              <a:rPr lang="ko-KR" altLang="en-US" sz="1600" spc="-100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시작점과 도착점에 대한 좌표를 전달받으면, 선형이동 시작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spc="-100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3741C-2253-6576-ED23-756E166FE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624" y="2922589"/>
            <a:ext cx="6362283" cy="17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2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0B00E-5B0F-F62B-3D51-915E95F93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도표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CCD89A-7F38-AD12-64F9-79EF3C96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3" t="10209" r="2514" b="11685"/>
          <a:stretch>
            <a:fillRect/>
          </a:stretch>
        </p:blipFill>
        <p:spPr>
          <a:xfrm>
            <a:off x="146050" y="857533"/>
            <a:ext cx="11901180" cy="381461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4D9B52-B7F8-1485-27C4-BAB7FEBFAEF9}"/>
              </a:ext>
            </a:extLst>
          </p:cNvPr>
          <p:cNvGrpSpPr/>
          <p:nvPr/>
        </p:nvGrpSpPr>
        <p:grpSpPr>
          <a:xfrm>
            <a:off x="5142043" y="84598"/>
            <a:ext cx="1905324" cy="369332"/>
            <a:chOff x="541891" y="1430219"/>
            <a:chExt cx="1905324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7B3D49-8895-676E-175B-3F0B5B044957}"/>
                </a:ext>
              </a:extLst>
            </p:cNvPr>
            <p:cNvSpPr txBox="1"/>
            <p:nvPr/>
          </p:nvSpPr>
          <p:spPr>
            <a:xfrm>
              <a:off x="743615" y="1430219"/>
              <a:ext cx="17036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노드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통신 구조 </a:t>
              </a:r>
            </a:p>
          </p:txBody>
        </p:sp>
        <p:sp>
          <p:nvSpPr>
            <p:cNvPr id="10" name="그래픽 43">
              <a:extLst>
                <a:ext uri="{FF2B5EF4-FFF2-40B4-BE49-F238E27FC236}">
                  <a16:creationId xmlns:a16="http://schemas.microsoft.com/office/drawing/2014/main" id="{E7A1772B-CEAC-300B-5368-1A1B4B77DEA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lIns="91440" tIns="45720" rIns="91440" bIns="45720" rtlCol="0" anchor="ctr"/>
            <a:lstStyle/>
            <a:p>
              <a:endParaRPr lang="ko-KR" altLang="en-US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29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67FBEF13-DCED-7F5E-EA5C-9C80A3DB23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16632"/>
            <a:ext cx="5051433" cy="6073031"/>
          </a:xfrm>
        </p:spPr>
      </p:pic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DF788A5A-BCFA-EF33-2965-0F7195CA2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0" y="116632"/>
            <a:ext cx="4835409" cy="6090493"/>
          </a:xfrm>
        </p:spPr>
      </p:pic>
    </p:spTree>
    <p:extLst>
      <p:ext uri="{BB962C8B-B14F-4D97-AF65-F5344CB8AC3E}">
        <p14:creationId xmlns:p14="http://schemas.microsoft.com/office/powerpoint/2010/main" val="337246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172F5-9722-80BF-2482-7A5AA0D12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0DAC7553-C3CE-79B0-E672-FE74EE9F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4" y="-20772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396DD25-9C72-DEFE-A000-CAFD23CF1095}"/>
              </a:ext>
            </a:extLst>
          </p:cNvPr>
          <p:cNvSpPr/>
          <p:nvPr/>
        </p:nvSpPr>
        <p:spPr>
          <a:xfrm flipH="1" flipV="1">
            <a:off x="174171" y="9688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83AE80E-679C-13DD-12A2-0BE0CF36429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7AE488F-6AAC-27B4-4AD5-942CC1279C1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4DCB06-1C4D-FB79-F94B-39D03F74A633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8010585-A3BA-8080-0B28-11665B7485D4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C0548B-52DE-0AAB-D856-B11F8EF5BF4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8AFF0-A252-9F48-05B7-2CDC748927F6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DF6B1B-4A78-920D-A534-8080D1216809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357685-70D7-F6C9-B0EF-D875E5A4D46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불규칙적인 2D 용접 기능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6A6FBBCC-86C0-5886-11C1-B30EB425854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ADDF353F-C43E-ABE6-79F7-52D8F27E2A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A0569619-EEA5-55B1-E7D7-81291C4940F4}"/>
              </a:ext>
            </a:extLst>
          </p:cNvPr>
          <p:cNvSpPr txBox="1"/>
          <p:nvPr/>
        </p:nvSpPr>
        <p:spPr>
          <a:xfrm>
            <a:off x="911424" y="1988840"/>
            <a:ext cx="3846331" cy="3738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용접할 부분의 도면이나, 센서 등으로 용접로봇이 이동할 경로 정보를 얻어올 수 있다는 시나리오를 가정</a:t>
            </a:r>
            <a:endParaRPr lang="ko-KR"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다음 과정으로 작업 수행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이미지 선택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용접 포인트 추출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좌표 스케일 변환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CSV 저장 및 시각화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CSV 기반 좌표로 용접 실행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4E79A9-C62A-690C-551B-ED2CFAA0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323" y="2388972"/>
            <a:ext cx="4500922" cy="3593758"/>
          </a:xfrm>
          <a:prstGeom prst="rect">
            <a:avLst/>
          </a:prstGeom>
        </p:spPr>
      </p:pic>
      <p:pic>
        <p:nvPicPr>
          <p:cNvPr id="8" name="그림 7" descr="스케치, 그림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CAFE3DF-F5D1-EC85-886B-D8FA03F95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>
            <a:off x="10126878" y="3645243"/>
            <a:ext cx="1566218" cy="6899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31986EC-0F68-2AE3-BAE4-EF5A12D79A62}"/>
              </a:ext>
            </a:extLst>
          </p:cNvPr>
          <p:cNvCxnSpPr/>
          <p:nvPr/>
        </p:nvCxnSpPr>
        <p:spPr>
          <a:xfrm>
            <a:off x="8799660" y="2748899"/>
            <a:ext cx="1402797" cy="12021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67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99238-9EF0-CB5F-0A79-C2FBBAE8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BD50DD59-D2A4-4E14-8D8B-BB3A6A31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4" y="-20772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090C9A96-3CEF-9CEA-698D-2603764EB05F}"/>
              </a:ext>
            </a:extLst>
          </p:cNvPr>
          <p:cNvSpPr/>
          <p:nvPr/>
        </p:nvSpPr>
        <p:spPr>
          <a:xfrm flipH="1" flipV="1">
            <a:off x="174171" y="9688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97FA96-CFB4-0710-1065-4800C85615D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FCF50F-4276-F166-03E4-D867E9BB533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CD0A5C-3B69-56FD-DBA6-27456A3C2053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A4838D-1F34-F4F6-BC60-38B20C4A10F9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D07276-9B4C-4C0A-FA22-131C3ABCE9A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19C05-D9AE-7383-EA41-97B9FB326ED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104AC6-139D-8E17-58FF-65D81449A41E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40166A-ECA3-928C-E183-B1A8A76103EB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불규칙적인 2D 용접 기능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EF541FF1-1D0B-3911-9564-CD2CBE4EC01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3DA35AFE-B3FF-F3FE-8247-DCE20C8D4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6" name="TextBox 19">
            <a:extLst>
              <a:ext uri="{FF2B5EF4-FFF2-40B4-BE49-F238E27FC236}">
                <a16:creationId xmlns:a16="http://schemas.microsoft.com/office/drawing/2014/main" id="{423BB856-4AF2-2F6B-79CD-E3884B56C42A}"/>
              </a:ext>
            </a:extLst>
          </p:cNvPr>
          <p:cNvSpPr txBox="1"/>
          <p:nvPr/>
        </p:nvSpPr>
        <p:spPr>
          <a:xfrm>
            <a:off x="911424" y="1988840"/>
            <a:ext cx="3846331" cy="3738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경로 이미지 파일을 업로드하면, 일정한 간격으로 용접로봇이 이동할 포인트들을 추출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해당 포인트가 로봇의 작동범위의 최대 최소값을 벗어나지 않도록 스케일링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스케일링된</a:t>
            </a: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좌표들을 </a:t>
            </a:r>
            <a:r>
              <a:rPr lang="ko-KR" altLang="en-US" sz="1600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csv</a:t>
            </a: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파일에 저장하여, 해당 좌표를 순차적으로 읽어 경로 이동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ED75C8-559D-8B0A-6DFD-63749FE8E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19" y="2152135"/>
            <a:ext cx="4954005" cy="40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3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71D5D-DC7B-7210-3E45-09700D21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CA6DCD-C13C-F84D-3890-B11194A8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" b="-95"/>
          <a:stretch>
            <a:fillRect/>
          </a:stretch>
        </p:blipFill>
        <p:spPr>
          <a:xfrm>
            <a:off x="692150" y="624395"/>
            <a:ext cx="10814059" cy="560286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FAC1398-42C6-241E-52B7-E9AE91BD7DBB}"/>
              </a:ext>
            </a:extLst>
          </p:cNvPr>
          <p:cNvGrpSpPr/>
          <p:nvPr/>
        </p:nvGrpSpPr>
        <p:grpSpPr>
          <a:xfrm>
            <a:off x="5142043" y="84598"/>
            <a:ext cx="1905324" cy="369332"/>
            <a:chOff x="541891" y="1430219"/>
            <a:chExt cx="1905324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35889F-B7E3-5A89-6B3B-AF3A2BFC69D8}"/>
                </a:ext>
              </a:extLst>
            </p:cNvPr>
            <p:cNvSpPr txBox="1"/>
            <p:nvPr/>
          </p:nvSpPr>
          <p:spPr>
            <a:xfrm>
              <a:off x="743615" y="1430219"/>
              <a:ext cx="17036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노드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통신 구조 </a:t>
              </a:r>
            </a:p>
          </p:txBody>
        </p:sp>
        <p:sp>
          <p:nvSpPr>
            <p:cNvPr id="9" name="그래픽 43">
              <a:extLst>
                <a:ext uri="{FF2B5EF4-FFF2-40B4-BE49-F238E27FC236}">
                  <a16:creationId xmlns:a16="http://schemas.microsoft.com/office/drawing/2014/main" id="{564A0622-F1DD-1681-E681-057F7106FAA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lIns="91440" tIns="45720" rIns="91440" bIns="45720" rtlCol="0" anchor="ctr"/>
            <a:lstStyle/>
            <a:p>
              <a:endParaRPr lang="ko-KR" altLang="en-US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12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1B76C58-8D35-9A57-76D0-0CB741E2FC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" y="224644"/>
            <a:ext cx="5482195" cy="6228692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F6BCE65-D206-637D-2377-950E8786D5E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4644"/>
            <a:ext cx="5396408" cy="6228692"/>
          </a:xfrm>
        </p:spPr>
      </p:pic>
    </p:spTree>
    <p:extLst>
      <p:ext uri="{BB962C8B-B14F-4D97-AF65-F5344CB8AC3E}">
        <p14:creationId xmlns:p14="http://schemas.microsoft.com/office/powerpoint/2010/main" val="46342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388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74776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자체 평가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F0CF-7761-0048-5CC6-A708FB249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2C03A698-D29C-11E7-3AE2-60680ABD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FBE9EAB-9606-02B9-E6A5-F45B2535A3B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2D4839D-1E58-75F8-61D0-DB0445F4E46B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D168C1-6993-D016-9E8F-D3B839124537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1A3C87-E0A1-8351-D631-E4271E8DAD3B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6C0EA-9096-DD4B-A48E-40CF870C01EC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7F265B1-6299-26F3-95C2-359304E230F8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AE2D83-D6A6-04C2-6701-6A9B90B0BEF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933384D-ECC0-28A8-BEAF-971B0F50C9FA}"/>
              </a:ext>
            </a:extLst>
          </p:cNvPr>
          <p:cNvGrpSpPr/>
          <p:nvPr/>
        </p:nvGrpSpPr>
        <p:grpSpPr>
          <a:xfrm>
            <a:off x="551384" y="141605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928239-5769-664A-FD3E-53C603EE4F54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규칙적인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3D </a:t>
              </a: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용접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DC4DFD29-7E59-DCC8-51F3-C9A54A7A059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lIns="91440" tIns="45720" rIns="91440" bIns="45720" rtlCol="0" anchor="ctr"/>
            <a:lstStyle/>
            <a:p>
              <a:endParaRPr lang="ko-KR" altLang="en-US">
                <a:ea typeface="맑은 고딕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DDB43A-377F-4657-D585-9BC7E15291D0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A3DCEAC-D005-20F0-8D91-1DED84864E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2" name="TextBox 1">
            <a:extLst>
              <a:ext uri="{FF2B5EF4-FFF2-40B4-BE49-F238E27FC236}">
                <a16:creationId xmlns:a16="http://schemas.microsoft.com/office/drawing/2014/main" id="{7C8CB36F-9D25-5BCA-9DB5-87148E25D28D}"/>
              </a:ext>
            </a:extLst>
          </p:cNvPr>
          <p:cNvSpPr txBox="1"/>
          <p:nvPr/>
        </p:nvSpPr>
        <p:spPr>
          <a:xfrm>
            <a:off x="2371957" y="2454189"/>
            <a:ext cx="7057555" cy="37380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      </a:t>
            </a:r>
            <a:r>
              <a:rPr lang="ko-KR" altLang="en-US" sz="1600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point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3개 캡처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rPr>
              <a:t>                   </a:t>
            </a:r>
            <a:r>
              <a:rPr lang="en-US" sz="1600" spc="-15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←            </a:t>
            </a:r>
            <a:r>
              <a:rPr lang="en-US" sz="1400" b="1" spc="-150">
                <a:solidFill>
                  <a:schemeClr val="bg2">
                    <a:lumMod val="25000"/>
                  </a:schemeClr>
                </a:solidFill>
                <a:latin typeface="Calibri"/>
                <a:ea typeface="Calibri"/>
                <a:cs typeface="Calibri"/>
              </a:rPr>
              <a:t>     </a:t>
            </a:r>
            <a:r>
              <a:rPr lang="en-US" altLang="ko-KR" sz="1400" b="1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point1(</a:t>
            </a:r>
            <a:r>
              <a:rPr lang="en-US" altLang="ko-KR" sz="1400" b="1" spc="-15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끝점</a:t>
            </a:r>
            <a:r>
              <a:rPr lang="en-US" altLang="ko-KR" sz="1400" b="1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),  point2(</a:t>
            </a:r>
            <a:r>
              <a:rPr lang="en-US" altLang="ko-KR" sz="1400" b="1" spc="-15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중간점</a:t>
            </a:r>
            <a:r>
              <a:rPr lang="en-US" altLang="ko-KR" sz="1400" b="1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),  point3(</a:t>
            </a:r>
            <a:r>
              <a:rPr lang="en-US" altLang="ko-KR" sz="1400" b="1" spc="-150" err="1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시작점</a:t>
            </a:r>
            <a:r>
              <a:rPr lang="en-US" altLang="ko-KR" sz="1400" b="1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  <a:cs typeface="Calibri"/>
              </a:rPr>
              <a:t>)</a:t>
            </a:r>
            <a:endParaRPr lang="ko-KR" altLang="en-US" sz="1400" b="1" spc="-150" err="1">
              <a:solidFill>
                <a:schemeClr val="bg2">
                  <a:lumMod val="25000"/>
                </a:schemeClr>
              </a:solidFill>
              <a:latin typeface="Calibri"/>
              <a:ea typeface="맑은 고딕"/>
              <a:cs typeface="Calibri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                ↓</a:t>
            </a:r>
            <a:endParaRPr lang="en-US" altLang="ko-KR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원호의 중심 및 반지름 계산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cs typeface="Calibri"/>
            </a:endParaRPr>
          </a:p>
          <a:p>
            <a:pPr>
              <a:lnSpc>
                <a:spcPct val="150000"/>
              </a:lnSpc>
              <a:defRPr/>
            </a:pPr>
            <a:r>
              <a:rPr 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                    ↓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       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좌표 </a:t>
            </a:r>
            <a:r>
              <a:rPr 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Calibri"/>
              </a:rPr>
              <a:t>CSV 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저장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                ↓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    CSV </a:t>
            </a:r>
            <a:r>
              <a:rPr lang="en-US" altLang="ko-KR" sz="1600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좌표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en-US" altLang="ko-KR" sz="1600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불러오기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                ↓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    CSV 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기반 로봇 이동 실행 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60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0821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A4878-D3D4-C6EC-45D9-6422FF595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37957AA9-6455-AA8E-A0B5-D0552BD5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1359441-5EC6-7C2C-B666-472AFC3C13A4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318515-4D12-0824-8891-7053CD9F21AE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84C5C3-149F-8FFC-A9FA-0853FCE46F5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13DE81-49CE-5AB7-CB05-A84A1B7DA994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07C1A4-5B73-F890-2A1B-8C4554FDAC7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5EC512-D83D-D4EB-474F-3FD308E057B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5D53E-2170-5AEC-8BE3-DD69756439E9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EB49E0-7EE1-ED15-F93B-17DB31C5187F}"/>
              </a:ext>
            </a:extLst>
          </p:cNvPr>
          <p:cNvGrpSpPr/>
          <p:nvPr/>
        </p:nvGrpSpPr>
        <p:grpSpPr>
          <a:xfrm>
            <a:off x="551384" y="1416054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68E136-BCF8-0E0B-7D15-7C04D2EB6E77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규칙적인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3D </a:t>
              </a: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용접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E5202B0-5887-A459-32CE-AD56B5333623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lIns="91440" tIns="45720" rIns="91440" bIns="45720" rtlCol="0" anchor="ctr"/>
            <a:lstStyle/>
            <a:p>
              <a:endParaRPr lang="ko-KR" altLang="en-US">
                <a:ea typeface="맑은 고딕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0BFD72-422A-BB58-F605-5EA5E3EC4364}"/>
              </a:ext>
            </a:extLst>
          </p:cNvPr>
          <p:cNvSpPr txBox="1"/>
          <p:nvPr/>
        </p:nvSpPr>
        <p:spPr>
          <a:xfrm>
            <a:off x="8312385" y="854343"/>
            <a:ext cx="350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EB13DE7-EF48-EF9A-F437-04BCFDC531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6" name="그림 5" descr="텍스트, 전자제품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703CD4-891C-CCA6-3981-B0F2E064C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267" y="2040069"/>
            <a:ext cx="5430729" cy="4377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1E4CFE-2534-0531-0714-88590C9B598F}"/>
              </a:ext>
            </a:extLst>
          </p:cNvPr>
          <p:cNvSpPr txBox="1"/>
          <p:nvPr/>
        </p:nvSpPr>
        <p:spPr>
          <a:xfrm>
            <a:off x="7020709" y="6437920"/>
            <a:ext cx="2618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&lt;</a:t>
            </a:r>
            <a:r>
              <a:rPr lang="ko-KR" altLang="en-US" err="1">
                <a:ea typeface="맑은 고딕"/>
              </a:rPr>
              <a:t>a_home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gui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tkinter</a:t>
            </a:r>
            <a:r>
              <a:rPr lang="ko-KR" altLang="en-US">
                <a:ea typeface="맑은 고딕"/>
              </a:rPr>
              <a:t>&gt;</a:t>
            </a: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63502FFC-C609-240E-EA89-26470021FCF4}"/>
              </a:ext>
            </a:extLst>
          </p:cNvPr>
          <p:cNvSpPr txBox="1"/>
          <p:nvPr/>
        </p:nvSpPr>
        <p:spPr>
          <a:xfrm>
            <a:off x="936824" y="2052340"/>
            <a:ext cx="3846331" cy="44766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rPr>
              <a:t>GUI 실행으로 실시간 로봇 좌표 확인</a:t>
            </a: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rPr>
              <a:t>용접 접합부 위치 </a:t>
            </a:r>
            <a:r>
              <a:rPr lang="ko-KR" altLang="en-US" sz="1600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rPr>
              <a:t>직접교시를</a:t>
            </a: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rPr>
              <a:t> 위해</a:t>
            </a:r>
            <a:br>
              <a:rPr lang="ko-KR" altLang="en-US" sz="1600" spc="-100">
                <a:latin typeface="맑은 고딕"/>
                <a:ea typeface="맑은 고딕"/>
                <a:cs typeface="Calibri"/>
              </a:rPr>
            </a:b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  <a:cs typeface="Calibri"/>
              </a:rPr>
              <a:t>GUI 실행과 동시에 수동모드 활성화</a:t>
            </a:r>
            <a:br>
              <a:rPr lang="ko-KR" altLang="en-US" sz="1600" spc="-100">
                <a:latin typeface="맑은 고딕"/>
                <a:ea typeface="맑은 고딕"/>
                <a:cs typeface="Calibri"/>
              </a:rPr>
            </a:b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latin typeface="맑은 고딕"/>
                <a:ea typeface="맑은 고딕"/>
                <a:cs typeface="Calibri"/>
              </a:rPr>
              <a:t>캡처 버튼을 통해 </a:t>
            </a:r>
            <a:r>
              <a:rPr lang="ko-KR" altLang="en-US" sz="1600" spc="-100" err="1">
                <a:latin typeface="맑은 고딕"/>
                <a:ea typeface="맑은 고딕"/>
                <a:cs typeface="Calibri"/>
              </a:rPr>
              <a:t>좌표값</a:t>
            </a:r>
            <a:r>
              <a:rPr lang="ko-KR" altLang="en-US" sz="1600" spc="-100">
                <a:latin typeface="맑은 고딕"/>
                <a:ea typeface="맑은 고딕"/>
                <a:cs typeface="Calibri"/>
              </a:rPr>
              <a:t> 기록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ko-KR" altLang="en-US" sz="1600" spc="-100">
              <a:solidFill>
                <a:srgbClr val="000000"/>
              </a:solidFill>
              <a:latin typeface="맑은 고딕"/>
              <a:ea typeface="맑은 고딕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버튼을 통해 </a:t>
            </a:r>
            <a:r>
              <a:rPr lang="ko-KR" altLang="en-US" sz="1600" spc="-10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좌표값</a:t>
            </a: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CSV 저장 및 </a:t>
            </a:r>
            <a:br>
              <a:rPr lang="ko-KR" altLang="en-US" sz="1600" spc="-100">
                <a:latin typeface="맑은 고딕"/>
                <a:ea typeface="맑은 고딕"/>
              </a:rPr>
            </a:br>
            <a:r>
              <a:rPr lang="ko-KR" altLang="en-US" sz="1600" spc="-10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원 중심/ 반지름 계산, 홈 정렬 기능</a:t>
            </a:r>
            <a:br>
              <a:rPr lang="ko-KR" altLang="en-US" sz="1600" spc="-100">
                <a:latin typeface="맑은 고딕"/>
                <a:ea typeface="맑은 고딕"/>
              </a:rPr>
            </a:br>
            <a:endParaRPr lang="ko-KR" altLang="en-US" sz="1600" spc="-10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spc="-100">
                <a:latin typeface="맑은 고딕"/>
                <a:ea typeface="맑은 고딕"/>
              </a:rPr>
              <a:t>개별적 </a:t>
            </a:r>
            <a:r>
              <a:rPr lang="ko-KR" altLang="en-US" sz="1600" spc="-100" err="1">
                <a:latin typeface="맑은 고딕"/>
                <a:ea typeface="맑은 고딕"/>
              </a:rPr>
              <a:t>movec</a:t>
            </a:r>
            <a:r>
              <a:rPr lang="ko-KR" altLang="en-US" sz="1600" spc="-100">
                <a:latin typeface="맑은 고딕"/>
                <a:ea typeface="맑은 고딕"/>
              </a:rPr>
              <a:t> 노드를 통해 동작</a:t>
            </a:r>
            <a:br>
              <a:rPr lang="ko-KR" altLang="en-US" sz="1600" spc="-100">
                <a:latin typeface="맑은 고딕"/>
                <a:ea typeface="맑은 고딕"/>
              </a:rPr>
            </a:br>
            <a:r>
              <a:rPr lang="ko-KR" altLang="en-US" sz="1600" spc="-100">
                <a:latin typeface="맑은 고딕"/>
                <a:ea typeface="맑은 고딕"/>
              </a:rPr>
              <a:t>(P3 -&gt; P1 사이클 타임 단축)</a:t>
            </a:r>
            <a:endParaRPr lang="ko-KR" altLang="en-US" sz="1600" spc="-10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65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AFF840-7B45-3B16-3422-F9472F12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" t="11740" r="33" b="14993"/>
          <a:stretch>
            <a:fillRect/>
          </a:stretch>
        </p:blipFill>
        <p:spPr>
          <a:xfrm>
            <a:off x="446992" y="82376"/>
            <a:ext cx="10807798" cy="589375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F006F52-F84C-51D3-9C72-932D260C12AF}"/>
              </a:ext>
            </a:extLst>
          </p:cNvPr>
          <p:cNvGrpSpPr/>
          <p:nvPr/>
        </p:nvGrpSpPr>
        <p:grpSpPr>
          <a:xfrm>
            <a:off x="5142043" y="84598"/>
            <a:ext cx="1905324" cy="369332"/>
            <a:chOff x="541891" y="1430219"/>
            <a:chExt cx="1905324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B1A0F3-CCE8-E49A-3E91-72543156CB7B}"/>
                </a:ext>
              </a:extLst>
            </p:cNvPr>
            <p:cNvSpPr txBox="1"/>
            <p:nvPr/>
          </p:nvSpPr>
          <p:spPr>
            <a:xfrm>
              <a:off x="743615" y="1430219"/>
              <a:ext cx="17036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spc="-100" err="1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노드</a:t>
              </a:r>
              <a:r>
                <a:rPr lang="en-US" altLang="ko-KR" b="1" spc="-100"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통신 구조 </a:t>
              </a:r>
            </a:p>
          </p:txBody>
        </p:sp>
        <p:sp>
          <p:nvSpPr>
            <p:cNvPr id="6" name="그래픽 43">
              <a:extLst>
                <a:ext uri="{FF2B5EF4-FFF2-40B4-BE49-F238E27FC236}">
                  <a16:creationId xmlns:a16="http://schemas.microsoft.com/office/drawing/2014/main" id="{75E90EF4-0D13-8647-04D2-654B1FA9AF75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lIns="91440" tIns="45720" rIns="91440" bIns="45720" rtlCol="0" anchor="ctr"/>
            <a:lstStyle/>
            <a:p>
              <a:endParaRPr lang="ko-KR" altLang="en-US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087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2CB8E8-19AE-E0FE-C3B8-C78A4073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1" y="843275"/>
            <a:ext cx="5426764" cy="2699815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0E9B9B-7122-E9B5-5C15-D2DA5F9D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97" y="3675035"/>
            <a:ext cx="5426764" cy="267268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49D7F-F4A8-8D9B-6349-AC6CC74472B6}"/>
              </a:ext>
            </a:extLst>
          </p:cNvPr>
          <p:cNvSpPr txBox="1"/>
          <p:nvPr/>
        </p:nvSpPr>
        <p:spPr>
          <a:xfrm>
            <a:off x="1726162" y="256592"/>
            <a:ext cx="36544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&lt;a_home.py 일부 코드&gt;</a:t>
            </a:r>
          </a:p>
        </p:txBody>
      </p:sp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6D4CCA-1CE5-B933-4B54-DB2679D8B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78" y="845630"/>
            <a:ext cx="5056873" cy="5535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45C696-7E40-0DAF-E3AE-4E6223B3F0F4}"/>
              </a:ext>
            </a:extLst>
          </p:cNvPr>
          <p:cNvSpPr txBox="1"/>
          <p:nvPr/>
        </p:nvSpPr>
        <p:spPr>
          <a:xfrm>
            <a:off x="7828114" y="256592"/>
            <a:ext cx="27615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&lt;a_home.py csv 코드&gt; </a:t>
            </a:r>
          </a:p>
        </p:txBody>
      </p:sp>
    </p:spTree>
    <p:extLst>
      <p:ext uri="{BB962C8B-B14F-4D97-AF65-F5344CB8AC3E}">
        <p14:creationId xmlns:p14="http://schemas.microsoft.com/office/powerpoint/2010/main" val="1197723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5887A8-EBFD-21FC-1539-9ED11304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6" r="17829"/>
          <a:stretch>
            <a:fillRect/>
          </a:stretch>
        </p:blipFill>
        <p:spPr>
          <a:xfrm>
            <a:off x="414440" y="773987"/>
            <a:ext cx="5349374" cy="5302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152FD0-6289-C149-EE54-DE509971089C}"/>
              </a:ext>
            </a:extLst>
          </p:cNvPr>
          <p:cNvSpPr txBox="1"/>
          <p:nvPr/>
        </p:nvSpPr>
        <p:spPr>
          <a:xfrm>
            <a:off x="4787890" y="220873"/>
            <a:ext cx="2618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&lt;movec.py 실행 코드&gt;</a:t>
            </a:r>
          </a:p>
        </p:txBody>
      </p:sp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6835A9-5ED7-2789-C9AE-FEA5EABB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59" y="779859"/>
            <a:ext cx="5231981" cy="53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1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22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>
                  <a:ea typeface="맑은 고딕"/>
                </a:rPr>
                <a:t>Welding Safety for Human-Robot Collaboration(</a:t>
              </a:r>
              <a:r>
                <a:rPr lang="en-US" altLang="ko-KR" b="1" err="1">
                  <a:ea typeface="맑은 고딕"/>
                </a:rPr>
                <a:t>안전기능</a:t>
              </a:r>
              <a:r>
                <a:rPr lang="en-US" altLang="ko-KR" b="1">
                  <a:ea typeface="맑은 고딕"/>
                </a:rPr>
                <a:t>)</a:t>
              </a:r>
              <a:endParaRPr lang="en-US" altLang="ko-KR" b="1" spc="-10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248D3890-72E2-45B1-AACB-04DA448EE1C7}"/>
              </a:ext>
            </a:extLst>
          </p:cNvPr>
          <p:cNvSpPr txBox="1"/>
          <p:nvPr/>
        </p:nvSpPr>
        <p:spPr>
          <a:xfrm>
            <a:off x="911424" y="2204864"/>
            <a:ext cx="4735667" cy="26300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충돌 대응 기능 통합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경고음 재생 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+ 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팝업 알림(</a:t>
            </a:r>
            <a:r>
              <a:rPr lang="ko-KR" altLang="en-US" sz="1600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정지위치좌표출력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)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Monitor_impact</a:t>
            </a: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()</a:t>
            </a:r>
            <a:r>
              <a:rPr lang="ko-KR" altLang="en-US" sz="1600" spc="-150" err="1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에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통합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-&gt;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충돌 시 작업자 인지 및 로봇 피해 방지 </a:t>
            </a:r>
            <a:endParaRPr lang="en-US" altLang="ko-KR" sz="1600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   동시 실현</a:t>
            </a:r>
          </a:p>
        </p:txBody>
      </p:sp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0DBFA1-0FB2-D066-B280-EA007B97D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481" y="679687"/>
            <a:ext cx="4971460" cy="5504289"/>
          </a:xfrm>
        </p:spPr>
      </p:pic>
      <p:pic>
        <p:nvPicPr>
          <p:cNvPr id="8" name="내용 개체 틀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EEA33B-EDA5-AC1E-F0C9-65995F2DB1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83573" y="676241"/>
            <a:ext cx="5450457" cy="550549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F0418-211E-E2AB-F6B9-227818AB7395}"/>
              </a:ext>
            </a:extLst>
          </p:cNvPr>
          <p:cNvSpPr txBox="1"/>
          <p:nvPr/>
        </p:nvSpPr>
        <p:spPr>
          <a:xfrm>
            <a:off x="1688910" y="301388"/>
            <a:ext cx="2718179" cy="380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&lt;</a:t>
            </a:r>
            <a:r>
              <a:rPr lang="ko-KR" altLang="en-US" err="1">
                <a:ea typeface="맑은 고딕"/>
              </a:rPr>
              <a:t>soundplay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code.py</a:t>
            </a:r>
            <a:r>
              <a:rPr lang="ko-KR" altLang="en-US">
                <a:ea typeface="맑은 고딕"/>
              </a:rPr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31C07-5CB4-91AB-A3F9-F3275CD6EED5}"/>
              </a:ext>
            </a:extLst>
          </p:cNvPr>
          <p:cNvSpPr txBox="1"/>
          <p:nvPr/>
        </p:nvSpPr>
        <p:spPr>
          <a:xfrm>
            <a:off x="8069239" y="301388"/>
            <a:ext cx="16491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&lt;</a:t>
            </a:r>
            <a:r>
              <a:rPr lang="ko-KR" altLang="en-US" err="1">
                <a:ea typeface="맑은 고딕"/>
              </a:rPr>
              <a:t>Tk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code.py</a:t>
            </a:r>
            <a:r>
              <a:rPr lang="ko-KR" altLang="en-US">
                <a:ea typeface="맑은 고딕"/>
              </a:rPr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03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소프트웨어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4A45B2-D225-C521-2D38-352C5D9F3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312" y="-1619"/>
            <a:ext cx="10525875" cy="6489602"/>
          </a:xfrm>
        </p:spPr>
      </p:pic>
    </p:spTree>
    <p:extLst>
      <p:ext uri="{BB962C8B-B14F-4D97-AF65-F5344CB8AC3E}">
        <p14:creationId xmlns:p14="http://schemas.microsoft.com/office/powerpoint/2010/main" val="1282322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91BD9-1B03-9FFB-DC1B-B3C07B92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AF9BB9AB-7A73-D1EE-A69D-BCBA5C7F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4" y="-23092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3CFD43B5-BEAB-0271-70B7-53BA1A434D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235DC7FB-61CB-3D89-8C8E-06F1ECB212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7FC1123A-54D3-09CC-0660-FC5B4646826B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67921D-B959-527D-5BF6-E200CE745B9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FB3443-2296-A8C6-EB8D-33A5AB00F5BB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E68242-6290-9C20-7ED1-0339D2EEEDE4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자체 평가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41D96-6123-4FB8-FF15-8F5B64BA99A8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11DC7FE-E287-7E72-A3E3-7B2C7128922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A17BEAE-4DA3-6C91-BE82-4AF7A036EC25}"/>
              </a:ext>
            </a:extLst>
          </p:cNvPr>
          <p:cNvGrpSpPr/>
          <p:nvPr/>
        </p:nvGrpSpPr>
        <p:grpSpPr>
          <a:xfrm>
            <a:off x="541891" y="1430219"/>
            <a:ext cx="11108218" cy="369332"/>
            <a:chOff x="541891" y="1430219"/>
            <a:chExt cx="11108218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35FECC-01A9-BA6C-A87F-949E0662F32B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평가 의견과 느낀</a:t>
              </a:r>
              <a:r>
                <a:rPr lang="ko-KR" altLang="en-US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 </a:t>
              </a: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점</a:t>
              </a:r>
              <a:endParaRPr lang="ko-KR" altLang="en-US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CB5AEAC1-5395-ADE2-58C5-21DEAD6D46A0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A99D7C-D56C-7B92-D714-49E4779D283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B4C-678C-9996-9B93-08FF6F1EFAC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6A4D5C-EB9A-8B98-9A3E-6EBB4B35CFB1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09A7211-D096-29B7-3899-AC60E2D04DA1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2219F7-78C2-C939-FABC-42CF28EB0D45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1131434-F890-F5C1-3AF3-92A5C1726FE9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39196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프로젝트 결과물에 대한 완성도 평가</a:t>
              </a:r>
              <a:endParaRPr lang="en-US" altLang="ko-KR" sz="16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B3678E7-E1F3-5343-257E-0F95C4B0588C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7595B41-33E9-26A2-9F2A-ADB86F21B9B2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9496C22-2F3F-BBFD-D9D4-49E6633C432B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50454FF-D50C-2BAE-E23F-348AEE640B80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/>
                  <a:ea typeface="맑은 고딕"/>
                </a:rPr>
                <a:t> 보완할 점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맑은 고딕"/>
                  <a:ea typeface="맑은 고딕"/>
                </a:rPr>
                <a:t> </a:t>
              </a:r>
              <a:endParaRPr lang="ko-KR" altLang="en-US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4EA7D2-8A61-D3A8-4AC5-3735229FFD1D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6444485-8C67-7424-CC1B-8776032700E3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6380B52-59DC-BFED-1FE2-73020183E860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FBEDC7-107C-683A-974B-3888DC4203D8}"/>
                </a:ext>
              </a:extLst>
            </p:cNvPr>
            <p:cNvSpPr txBox="1"/>
            <p:nvPr/>
          </p:nvSpPr>
          <p:spPr>
            <a:xfrm>
              <a:off x="6769894" y="4683628"/>
              <a:ext cx="4622911" cy="39196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느낀 점이나</a:t>
              </a:r>
              <a:r>
                <a:rPr lang="en-US" altLang="ko-KR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경험한 성과</a:t>
              </a:r>
              <a:r>
                <a:rPr lang="ko-KR" altLang="en-US" sz="160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</a:t>
              </a:r>
              <a:endParaRPr lang="ko-KR" altLang="en-US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22AB68-AFD5-A6C7-2ED0-5470DA42324F}"/>
              </a:ext>
            </a:extLst>
          </p:cNvPr>
          <p:cNvGrpSpPr/>
          <p:nvPr/>
        </p:nvGrpSpPr>
        <p:grpSpPr>
          <a:xfrm>
            <a:off x="6393726" y="2405318"/>
            <a:ext cx="5435441" cy="1751282"/>
            <a:chOff x="6393726" y="2405318"/>
            <a:chExt cx="5435441" cy="175128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F972482-50CF-EC40-52A8-D20732AC3375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CB7917C-C05B-BC14-0AAD-94CEA4C3890A}"/>
                </a:ext>
              </a:extLst>
            </p:cNvPr>
            <p:cNvSpPr/>
            <p:nvPr/>
          </p:nvSpPr>
          <p:spPr>
            <a:xfrm rot="5400000">
              <a:off x="9082471" y="200918"/>
              <a:ext cx="31234" cy="4445629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6BCBB2D-2130-074B-F4BC-48DA6B1E07A1}"/>
                </a:ext>
              </a:extLst>
            </p:cNvPr>
            <p:cNvSpPr txBox="1"/>
            <p:nvPr/>
          </p:nvSpPr>
          <p:spPr>
            <a:xfrm>
              <a:off x="6624687" y="2405318"/>
              <a:ext cx="4995645" cy="3711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/>
                  <a:ea typeface="맑은 고딕"/>
                </a:rPr>
                <a:t>잘한 부분과 아쉬운 점</a:t>
              </a:r>
              <a:endParaRPr lang="en-US" altLang="ko-KR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18542B1-2FC8-2DFA-4D58-8B8157208073}"/>
                </a:ext>
              </a:extLst>
            </p:cNvPr>
            <p:cNvSpPr txBox="1"/>
            <p:nvPr/>
          </p:nvSpPr>
          <p:spPr>
            <a:xfrm>
              <a:off x="6393726" y="2802066"/>
              <a:ext cx="5435441" cy="1177924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ko-KR" altLang="en-US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잘한 부분 : </a:t>
              </a:r>
              <a:r>
                <a:rPr lang="ko-KR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구상했던 내용을 전부 </a:t>
              </a:r>
              <a:r>
                <a:rPr lang="ko-KR" altLang="en-US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Malgun Gothic"/>
                  <a:ea typeface="Malgun Gothic"/>
                </a:rPr>
                <a:t>구현, </a:t>
              </a:r>
              <a:r>
                <a:rPr lang="ko-KR" altLang="en-US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프로젝트 결과물을 </a:t>
              </a:r>
              <a:r>
                <a:rPr lang="ko-KR" altLang="en-US" sz="14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GUI로</a:t>
              </a:r>
              <a:r>
                <a:rPr lang="ko-KR" altLang="en-US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 표현</a:t>
              </a:r>
              <a:endParaRPr lang="ko-KR">
                <a:solidFill>
                  <a:schemeClr val="bg2">
                    <a:lumMod val="25000"/>
                  </a:schemeClr>
                </a:solidFill>
                <a:ea typeface="맑은 고딕"/>
              </a:endParaRPr>
            </a:p>
            <a:p>
              <a:r>
                <a:rPr lang="ko-KR" altLang="en-US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아쉬운 점 : </a:t>
              </a:r>
              <a:r>
                <a:rPr lang="ko-KR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원주방향 모드 미지원으로, XY 평면상의 원호 궤적으로 계획을 전환했다.</a:t>
              </a:r>
              <a:r>
                <a:rPr lang="ko-KR" altLang="en-US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ko-KR" sz="140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Tkinter와</a:t>
              </a:r>
              <a:r>
                <a:rPr lang="ko-KR" sz="140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2">
                      <a:lumMod val="25000"/>
                    </a:schemeClr>
                  </a:solidFill>
                  <a:ea typeface="+mn-lt"/>
                  <a:cs typeface="+mn-lt"/>
                </a:rPr>
                <a:t> 스레드 간 충돌로 통합 구현에 제약이 있었다.</a:t>
              </a:r>
              <a:endParaRPr lang="ko-KR" altLang="en-US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20C9CC68-3884-E938-0E2F-D0BE09EBA6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BF00C-BFEA-2077-BB72-4D076A3A9E73}"/>
              </a:ext>
            </a:extLst>
          </p:cNvPr>
          <p:cNvSpPr txBox="1"/>
          <p:nvPr/>
        </p:nvSpPr>
        <p:spPr>
          <a:xfrm>
            <a:off x="541333" y="3409637"/>
            <a:ext cx="5051965" cy="5584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9/10</a:t>
            </a:r>
            <a:endParaRPr lang="en-US" altLang="ko-KR" sz="28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19868C-27BD-4C78-9A99-1437D2B4BE7C}"/>
              </a:ext>
            </a:extLst>
          </p:cNvPr>
          <p:cNvSpPr txBox="1"/>
          <p:nvPr/>
        </p:nvSpPr>
        <p:spPr>
          <a:xfrm>
            <a:off x="6575563" y="5001987"/>
            <a:ext cx="507537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 b="1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느낀점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: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코드 구조의 차이로 </a:t>
            </a:r>
            <a:r>
              <a:rPr lang="ko-KR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어려움이 있었지만, 소통과 조율을 통해 각자의 강점을 융합하며 협업과 팀워크의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중요성을 </a:t>
            </a:r>
            <a:r>
              <a:rPr lang="ko-KR" altLang="en-US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실감했다</a:t>
            </a:r>
            <a:r>
              <a:rPr lang="ko-KR" sz="1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ko-KR" altLang="en-US" sz="14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9041F0-9C6B-B3CA-6447-AD4BF3F5A12E}"/>
              </a:ext>
            </a:extLst>
          </p:cNvPr>
          <p:cNvSpPr txBox="1"/>
          <p:nvPr/>
        </p:nvSpPr>
        <p:spPr>
          <a:xfrm>
            <a:off x="693697" y="5373212"/>
            <a:ext cx="520670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400" b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보완할 점</a:t>
            </a:r>
            <a:r>
              <a:rPr lang="ko-KR" altLang="en-US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 : </a:t>
            </a:r>
            <a:r>
              <a:rPr lang="ko-KR" sz="14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용접 결과를 기반으로 로봇이 스스로 학습하고 재현할 수 있는 구조가 필요하다.</a:t>
            </a:r>
            <a:endParaRPr lang="ko-KR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1E9AF8-26D8-72F2-0458-A3DC4A0E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sz="2000">
                <a:ea typeface="+mj-lt"/>
                <a:cs typeface="+mj-lt"/>
              </a:rPr>
              <a:t>협동로봇 </a:t>
            </a:r>
            <a:r>
              <a:rPr lang="ko-KR" sz="2000" kern="1200">
                <a:ea typeface="+mj-lt"/>
                <a:cs typeface="+mj-lt"/>
              </a:rPr>
              <a:t>기반 </a:t>
            </a:r>
            <a:r>
              <a:rPr lang="ko-KR" sz="2000">
                <a:ea typeface="+mj-lt"/>
                <a:cs typeface="+mj-lt"/>
              </a:rPr>
              <a:t>용접 후 품질검사 (</a:t>
            </a:r>
            <a:r>
              <a:rPr lang="ko-KR" sz="2000" err="1">
                <a:ea typeface="+mj-lt"/>
                <a:cs typeface="+mj-lt"/>
              </a:rPr>
              <a:t>Machine</a:t>
            </a:r>
            <a:r>
              <a:rPr lang="ko-KR" sz="2000">
                <a:ea typeface="+mj-lt"/>
                <a:cs typeface="+mj-lt"/>
              </a:rPr>
              <a:t> </a:t>
            </a:r>
            <a:r>
              <a:rPr lang="ko-KR" sz="2000" err="1">
                <a:ea typeface="+mj-lt"/>
                <a:cs typeface="+mj-lt"/>
              </a:rPr>
              <a:t>Vision</a:t>
            </a:r>
            <a:r>
              <a:rPr lang="ko-KR" sz="2000">
                <a:ea typeface="+mj-lt"/>
                <a:cs typeface="+mj-lt"/>
              </a:rPr>
              <a:t> 적용)</a:t>
            </a:r>
            <a:endParaRPr lang="ko-KR" altLang="en-US" sz="2000">
              <a:ea typeface="맑은 고딕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CF481-6117-CEAB-F4AB-31840B7BB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1500"/>
              <a:t>구성 요소</a:t>
            </a:r>
            <a:endParaRPr lang="en-US" altLang="ko-KR" sz="1500"/>
          </a:p>
          <a:p>
            <a:pPr latinLnBrk="0"/>
            <a:r>
              <a:rPr lang="ko-KR" altLang="en-US" sz="1500" b="1" err="1"/>
              <a:t>로봇팔</a:t>
            </a:r>
            <a:r>
              <a:rPr lang="en-US" altLang="ko-KR" sz="1500" b="1"/>
              <a:t> + </a:t>
            </a:r>
            <a:r>
              <a:rPr lang="ko-KR" altLang="en-US" sz="1500" b="1"/>
              <a:t>카메라 </a:t>
            </a:r>
            <a:r>
              <a:rPr lang="en-US" altLang="ko-KR" sz="1500" b="1"/>
              <a:t>(</a:t>
            </a:r>
            <a:r>
              <a:rPr lang="ko-KR" altLang="en-US" sz="1500" b="1"/>
              <a:t>산업용 </a:t>
            </a:r>
            <a:r>
              <a:rPr lang="en-US" altLang="ko-KR" sz="1500" b="1"/>
              <a:t>or 3D)</a:t>
            </a:r>
            <a:endParaRPr lang="en-US" altLang="ko-KR" sz="1500"/>
          </a:p>
          <a:p>
            <a:pPr latinLnBrk="0"/>
            <a:r>
              <a:rPr lang="ko-KR" altLang="en-US" sz="1500" b="1"/>
              <a:t>비전 소프트웨어 </a:t>
            </a:r>
            <a:r>
              <a:rPr lang="en-US" altLang="ko-KR" sz="1500" b="1"/>
              <a:t>(OpenCV + AI </a:t>
            </a:r>
            <a:r>
              <a:rPr lang="ko-KR" altLang="en-US" sz="1500" b="1"/>
              <a:t>모델</a:t>
            </a:r>
            <a:r>
              <a:rPr lang="en-US" altLang="ko-KR" sz="1500" b="1"/>
              <a:t>)</a:t>
            </a:r>
            <a:endParaRPr lang="en-US" altLang="ko-KR" sz="1500"/>
          </a:p>
          <a:p>
            <a:pPr latinLnBrk="0"/>
            <a:r>
              <a:rPr lang="ko-KR" altLang="en-US" sz="1500" b="1"/>
              <a:t>딥러닝 기반 결함 판단 모델</a:t>
            </a:r>
            <a:r>
              <a:rPr lang="en-US" altLang="ko-KR" sz="1500" b="1"/>
              <a:t> </a:t>
            </a:r>
            <a:r>
              <a:rPr lang="en-US" altLang="en-US" sz="1500" b="1"/>
              <a:t>(</a:t>
            </a:r>
            <a:r>
              <a:rPr lang="en-US" altLang="ko-KR" sz="1500" b="1"/>
              <a:t>CNN)</a:t>
            </a:r>
            <a:endParaRPr lang="en-US" altLang="ko-KR" sz="1500"/>
          </a:p>
          <a:p>
            <a:pPr latinLnBrk="0"/>
            <a:r>
              <a:rPr lang="ko-KR" altLang="en-US" sz="1500" b="1"/>
              <a:t>판정 기준 알고리즘 </a:t>
            </a:r>
            <a:r>
              <a:rPr lang="en-US" altLang="ko-KR" sz="1500" b="1"/>
              <a:t>(</a:t>
            </a:r>
            <a:r>
              <a:rPr lang="ko-KR" altLang="en-US" sz="1500" b="1"/>
              <a:t>길이</a:t>
            </a:r>
            <a:r>
              <a:rPr lang="en-US" altLang="ko-KR" sz="1500" b="1"/>
              <a:t>, </a:t>
            </a:r>
            <a:r>
              <a:rPr lang="ko-KR" altLang="en-US" sz="1500" b="1"/>
              <a:t>너비</a:t>
            </a:r>
            <a:r>
              <a:rPr lang="en-US" altLang="ko-KR" sz="1500" b="1"/>
              <a:t>, </a:t>
            </a:r>
            <a:r>
              <a:rPr lang="ko-KR" altLang="en-US" sz="1500" b="1"/>
              <a:t>비드 일관성 등</a:t>
            </a:r>
            <a:r>
              <a:rPr lang="en-US" altLang="ko-KR" sz="1500" b="1"/>
              <a:t>)</a:t>
            </a:r>
            <a:endParaRPr lang="en-US" altLang="ko-KR" sz="1500"/>
          </a:p>
          <a:p>
            <a:pPr latinLnBrk="0"/>
            <a:endParaRPr lang="en-US" altLang="ko-KR" sz="150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DE91060F-917B-AAC8-7829-6A086006F09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03972007"/>
              </p:ext>
            </p:extLst>
          </p:nvPr>
        </p:nvGraphicFramePr>
        <p:xfrm>
          <a:off x="557784" y="3105255"/>
          <a:ext cx="11164825" cy="2741470"/>
        </p:xfrm>
        <a:graphic>
          <a:graphicData uri="http://schemas.openxmlformats.org/drawingml/2006/table">
            <a:tbl>
              <a:tblPr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3783303">
                  <a:extLst>
                    <a:ext uri="{9D8B030D-6E8A-4147-A177-3AD203B41FA5}">
                      <a16:colId xmlns:a16="http://schemas.microsoft.com/office/drawing/2014/main" val="3022584357"/>
                    </a:ext>
                  </a:extLst>
                </a:gridCol>
                <a:gridCol w="3481051">
                  <a:extLst>
                    <a:ext uri="{9D8B030D-6E8A-4147-A177-3AD203B41FA5}">
                      <a16:colId xmlns:a16="http://schemas.microsoft.com/office/drawing/2014/main" val="4122765500"/>
                    </a:ext>
                  </a:extLst>
                </a:gridCol>
                <a:gridCol w="3900471">
                  <a:extLst>
                    <a:ext uri="{9D8B030D-6E8A-4147-A177-3AD203B41FA5}">
                      <a16:colId xmlns:a16="http://schemas.microsoft.com/office/drawing/2014/main" val="1117526504"/>
                    </a:ext>
                  </a:extLst>
                </a:gridCol>
              </a:tblGrid>
              <a:tr h="548294"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검사 항목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기준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문제 예시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723958"/>
                  </a:ext>
                </a:extLst>
              </a:tr>
              <a:tr h="548294"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비드 폭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af-ZA" sz="1800" cap="none" spc="0">
                          <a:solidFill>
                            <a:schemeClr val="bg1"/>
                          </a:solidFill>
                        </a:rPr>
                        <a:t>±0.5 mm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비정상적으로 좁거나 넓은 비드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73327"/>
                  </a:ext>
                </a:extLst>
              </a:tr>
              <a:tr h="548294"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비드 높이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af-ZA" sz="1800" cap="none" spc="0">
                          <a:solidFill>
                            <a:schemeClr val="bg1"/>
                          </a:solidFill>
                        </a:rPr>
                        <a:t>±0.2 mm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비드가 너무 높아진 경우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80775"/>
                  </a:ext>
                </a:extLst>
              </a:tr>
              <a:tr h="548294"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비정상 아크 흔적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있음</a:t>
                      </a:r>
                      <a:r>
                        <a:rPr lang="en-US" altLang="ko-KR" sz="1800" cap="none" spc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없음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스패터 과다</a:t>
                      </a:r>
                      <a:r>
                        <a:rPr lang="en-US" altLang="ko-KR" sz="1800" cap="none" spc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비정상 패턴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5528"/>
                  </a:ext>
                </a:extLst>
              </a:tr>
              <a:tr h="548294"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크랙</a:t>
                      </a:r>
                      <a:r>
                        <a:rPr lang="en-US" altLang="ko-KR" sz="1800" cap="none" spc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핀홀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없음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cap="none" spc="0">
                          <a:solidFill>
                            <a:schemeClr val="bg1"/>
                          </a:solidFill>
                        </a:rPr>
                        <a:t>용접 결함</a:t>
                      </a:r>
                    </a:p>
                  </a:txBody>
                  <a:tcPr marL="140588" marR="140588" marT="140588" marB="7029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3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4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384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06612" y="104588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62013" y="2373419"/>
            <a:ext cx="2288993" cy="3803724"/>
            <a:chOff x="471911" y="2373419"/>
            <a:chExt cx="2288993" cy="3803724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484611" y="3000510"/>
              <a:ext cx="2097147" cy="3711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/>
                  <a:ea typeface="맑은 고딕"/>
                </a:rPr>
                <a:t>주제 선정 배경 </a:t>
              </a:r>
              <a:endParaRPr lang="en-US" altLang="ko-KR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9"/>
              <a:ext cx="408282" cy="388045"/>
              <a:chOff x="450324" y="2128945"/>
              <a:chExt cx="889526" cy="845437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3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471911" y="4441121"/>
              <a:ext cx="2288993" cy="30925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ea typeface="+mn-lt"/>
                  <a:cs typeface="+mn-lt"/>
                </a:rPr>
                <a:t>수작업 용접의 한계</a:t>
              </a:r>
              <a:r>
                <a:rPr lang="ko-KR" altLang="en-US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ea typeface="+mn-lt"/>
                  <a:cs typeface="+mn-lt"/>
                </a:rPr>
                <a:t> </a:t>
              </a:r>
              <a:endParaRPr lang="ko-KR" sz="1400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83632" y="2390291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3046106" y="2964792"/>
              <a:ext cx="1704241" cy="70827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/>
                  <a:ea typeface="맑은 고딕 Semilight"/>
                  <a:cs typeface="맑은 고딕 Semilight"/>
                </a:rPr>
                <a:t>프로젝트</a:t>
              </a:r>
              <a:b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 Semilight"/>
                  <a:ea typeface="맑은 고딕 Semilight"/>
                  <a:cs typeface="맑은 고딕 Semilight"/>
                </a:rPr>
              </a:br>
              <a:r>
                <a:rPr lang="ko-KR" altLang="en-US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/>
                  <a:ea typeface="맑은 고딕 Semilight"/>
                  <a:cs typeface="맑은 고딕 Semilight"/>
                </a:rPr>
                <a:t>내용</a:t>
              </a:r>
              <a:r>
                <a:rPr lang="en-US" altLang="ko-KR" sz="19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/>
                  <a:ea typeface="맑은 고딕 Semilight"/>
                  <a:cs typeface="맑은 고딕 Semilight"/>
                </a:rPr>
                <a:t> </a:t>
              </a:r>
              <a:endParaRPr lang="ko-KR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05402"/>
              <a:ext cx="2122307" cy="95532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 프로젝트</a:t>
              </a:r>
              <a:r>
                <a:rPr lang="en-US" alt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 </a:t>
              </a:r>
              <a:r>
                <a:rPr lang="ko-KR" altLang="en-US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구현</a:t>
              </a:r>
              <a:r>
                <a:rPr lang="en-US" alt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,  </a:t>
              </a:r>
              <a:br>
                <a:rPr lang="en-US" altLang="ko-KR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훈련내용과의 연관성</a:t>
              </a:r>
              <a:r>
                <a:rPr lang="ko-KR" altLang="en-US" sz="1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 </a:t>
              </a:r>
              <a:endParaRPr lang="ko-KR" altLang="en-US" sz="140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맑은 고딕"/>
                <a:ea typeface="맑은 고딕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2124575" cy="3803725"/>
            <a:chOff x="5064272" y="2373418"/>
            <a:chExt cx="212457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ea typeface="+mn-lt"/>
                  <a:cs typeface="+mn-lt"/>
                </a:rPr>
                <a:t>활용 장비 및 </a:t>
              </a:r>
              <a:endParaRPr lang="ko-KR" altLang="en-US">
                <a:solidFill>
                  <a:srgbClr val="000000"/>
                </a:solidFill>
                <a:ea typeface="맑은 고딕" panose="020B0503020000020004" pitchFamily="34" charset="-127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ea typeface="+mn-lt"/>
                  <a:cs typeface="+mn-lt"/>
                </a:rPr>
                <a:t>개발환경</a:t>
              </a:r>
              <a:endParaRPr lang="ko-KR" altLang="en-US">
                <a:ea typeface="맑은 고딕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51520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4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Malgun Gothic"/>
                  <a:ea typeface="Malgun Gothic"/>
                </a:rPr>
                <a:t>활용 장비 및 개발환경</a:t>
              </a:r>
              <a:endParaRPr lang="ko-KR" sz="1400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latin typeface="Malgun Gothic"/>
                <a:ea typeface="Malgun Gothic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48135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기대 효과와</a:t>
              </a:r>
              <a:b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/>
                  <a:ea typeface="맑은 고딕"/>
                </a:rPr>
                <a:t>비즈니스 실무 활용성</a:t>
              </a:r>
              <a:endParaRPr lang="en-US" altLang="ko-KR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/>
                <a:ea typeface="맑은 고딕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CB80E50D-4435-40D3-6132-B95A7BAC651C}"/>
              </a:ext>
            </a:extLst>
          </p:cNvPr>
          <p:cNvSpPr txBox="1"/>
          <p:nvPr/>
        </p:nvSpPr>
        <p:spPr>
          <a:xfrm>
            <a:off x="7334257" y="4377582"/>
            <a:ext cx="872152" cy="3092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ea typeface="+mn-lt"/>
                <a:cs typeface="+mn-lt"/>
              </a:rPr>
              <a:t>이미지</a:t>
            </a:r>
            <a:endParaRPr lang="ko-KR" sz="14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2A81E-B6AC-2234-6960-A5CD838885E3}"/>
              </a:ext>
            </a:extLst>
          </p:cNvPr>
          <p:cNvSpPr txBox="1"/>
          <p:nvPr/>
        </p:nvSpPr>
        <p:spPr>
          <a:xfrm>
            <a:off x="8405819" y="4341861"/>
            <a:ext cx="907870" cy="3092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ea typeface="+mn-lt"/>
                <a:cs typeface="+mn-lt"/>
              </a:rPr>
              <a:t>좌표화 </a:t>
            </a:r>
            <a:endParaRPr lang="ko-KR" sz="14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ea typeface="+mn-lt"/>
              <a:cs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A1BCC-3E5B-5D88-C70E-C28CCF3F64ED}"/>
              </a:ext>
            </a:extLst>
          </p:cNvPr>
          <p:cNvSpPr txBox="1"/>
          <p:nvPr/>
        </p:nvSpPr>
        <p:spPr>
          <a:xfrm>
            <a:off x="7346162" y="5437236"/>
            <a:ext cx="2134213" cy="5462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ea typeface="+mn-lt"/>
                <a:cs typeface="+mn-lt"/>
              </a:rPr>
              <a:t>자동 용접 제어</a:t>
            </a:r>
            <a:br>
              <a:rPr 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ea typeface="+mn-lt"/>
                <a:cs typeface="+mn-lt"/>
              </a:rPr>
            </a:br>
            <a:endParaRPr lang="ko-KR" sz="14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ea typeface="+mn-lt"/>
              <a:cs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4491B-C9E4-4F25-C361-AB656BFA0735}"/>
              </a:ext>
            </a:extLst>
          </p:cNvPr>
          <p:cNvSpPr txBox="1"/>
          <p:nvPr/>
        </p:nvSpPr>
        <p:spPr>
          <a:xfrm>
            <a:off x="7346163" y="4853829"/>
            <a:ext cx="2122307" cy="3092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sz="1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ea typeface="+mn-lt"/>
                <a:cs typeface="+mn-lt"/>
              </a:rPr>
              <a:t>스케일링/저장 </a:t>
            </a:r>
            <a:endParaRPr lang="ko-KR" sz="1400" b="1">
              <a:ln>
                <a:solidFill>
                  <a:srgbClr val="4472C4">
                    <a:shade val="15000"/>
                    <a:alpha val="0"/>
                  </a:srgbClr>
                </a:solidFill>
              </a:ln>
              <a:ea typeface="+mn-lt"/>
              <a:cs typeface="+mn-lt"/>
            </a:endParaRPr>
          </a:p>
        </p:txBody>
      </p:sp>
      <p:pic>
        <p:nvPicPr>
          <p:cNvPr id="34" name="그림 33" descr="폰트, 타이포그래피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E69604-AEC1-1640-DDE4-E8C70D172D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41131" y="5126831"/>
            <a:ext cx="1709738" cy="557213"/>
          </a:xfrm>
          <a:prstGeom prst="rect">
            <a:avLst/>
          </a:prstGeom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D5D1121-BBCE-B766-8151-0CFFDC3607C6}"/>
              </a:ext>
            </a:extLst>
          </p:cNvPr>
          <p:cNvSpPr/>
          <p:nvPr/>
        </p:nvSpPr>
        <p:spPr>
          <a:xfrm>
            <a:off x="8096250" y="4381500"/>
            <a:ext cx="309562" cy="27384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CC8DB43C-8C54-0BB0-2235-A14D5B9EBF28}"/>
              </a:ext>
            </a:extLst>
          </p:cNvPr>
          <p:cNvSpPr/>
          <p:nvPr/>
        </p:nvSpPr>
        <p:spPr>
          <a:xfrm>
            <a:off x="8572500" y="4619624"/>
            <a:ext cx="571499" cy="17859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0EDC0D76-9DB3-9068-6BE2-7781831A1755}"/>
              </a:ext>
            </a:extLst>
          </p:cNvPr>
          <p:cNvSpPr/>
          <p:nvPr/>
        </p:nvSpPr>
        <p:spPr>
          <a:xfrm>
            <a:off x="8096249" y="5167312"/>
            <a:ext cx="583405" cy="25003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82CEC-40C0-5ADD-71E6-A3AAFF999C02}"/>
              </a:ext>
            </a:extLst>
          </p:cNvPr>
          <p:cNvSpPr txBox="1"/>
          <p:nvPr/>
        </p:nvSpPr>
        <p:spPr>
          <a:xfrm>
            <a:off x="762000" y="1714500"/>
            <a:ext cx="1075417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000000"/>
                </a:solidFill>
                <a:ea typeface="+mn-lt"/>
              </a:rPr>
              <a:t>사진출처 :</a:t>
            </a:r>
          </a:p>
          <a:p>
            <a:r>
              <a:rPr lang="en-US" altLang="ko-KR">
                <a:solidFill>
                  <a:srgbClr val="000000"/>
                </a:solidFill>
                <a:ea typeface="+mn-lt"/>
                <a:cs typeface="+mn-lt"/>
                <a:hlinkClick r:id="rId2"/>
              </a:rPr>
              <a:t>파이</a:t>
            </a:r>
            <a:r>
              <a:rPr lang="en-US" altLang="ko-KR">
                <a:solidFill>
                  <a:srgbClr val="00000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썬 : https://www.python.org/</a:t>
            </a:r>
            <a:endParaRPr lang="ko-KR">
              <a:ea typeface="맑은 고딕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:https://opencv.org/</a:t>
            </a:r>
            <a:endParaRPr lang="en-US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ROS2 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4"/>
              </a:rPr>
              <a:t>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https://www.ros.org/</a:t>
            </a:r>
            <a:endParaRPr lang="en-US">
              <a:ea typeface="+mn-lt"/>
              <a:cs typeface="+mn-lt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Doosan M0609</a:t>
            </a: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 :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://www.doosanrobotics.com/kr/product-solutions/product/m-series/m0609/</a:t>
            </a:r>
            <a:endParaRPr lang="en-US">
              <a:ea typeface="맑은 고딕"/>
              <a:hlinkClick r:id="" action="ppaction://noaction"/>
            </a:endParaRPr>
          </a:p>
          <a:p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cs typeface="+mn-lt"/>
              </a:rPr>
              <a:t>Visual Studio Code : 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6"/>
              </a:rPr>
              <a:t>https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://code.visualstudio.com/</a:t>
            </a:r>
            <a:endParaRPr lang="en-US">
              <a:ea typeface="+mn-lt"/>
              <a:cs typeface="+mn-lt"/>
            </a:endParaRPr>
          </a:p>
          <a:p>
            <a:r>
              <a:rPr lang="ko-KR" altLang="en-US">
                <a:solidFill>
                  <a:srgbClr val="000000"/>
                </a:solidFill>
                <a:ea typeface="+mn-lt"/>
                <a:cs typeface="+mn-lt"/>
              </a:rPr>
              <a:t>자료 출처 :</a:t>
            </a:r>
            <a:endParaRPr lang="en-US" altLang="ko-KR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altLang="ko-KR">
                <a:solidFill>
                  <a:srgbClr val="000000"/>
                </a:solidFill>
                <a:latin typeface="Malgun Gothic"/>
                <a:ea typeface="Malgun Gothic"/>
                <a:hlinkClick r:id="rId7"/>
              </a:rPr>
              <a:t>https://www.osha.com/blog/how-to-avoid-welding-hazards?</a:t>
            </a:r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hlinkClick r:id="rId7"/>
              </a:rPr>
              <a:t>utmcom</a:t>
            </a:r>
            <a:endParaRPr lang="ko-KR" altLang="en-US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hlinkClick r:id="rId8"/>
              </a:rPr>
              <a:t>https://www.3m.com/blog/en_US/safety-now/science-of-safety/quality-products/respiratory-protection/understanding-the-hazards-of-welding-in-construction-and-the-ppe-available/?utm.com</a:t>
            </a:r>
            <a:endParaRPr lang="ko-KR" altLang="en-US">
              <a:solidFill>
                <a:srgbClr val="000000"/>
              </a:solidFill>
              <a:latin typeface="Malgun Gothic"/>
              <a:ea typeface="Malgun Gothic"/>
            </a:endParaRPr>
          </a:p>
          <a:p>
            <a:r>
              <a:rPr lang="en-US">
                <a:solidFill>
                  <a:srgbClr val="000000"/>
                </a:solidFill>
                <a:latin typeface="Malgun Gothic"/>
                <a:ea typeface="Malgun Gothic"/>
                <a:hlinkClick r:id="rId9"/>
              </a:rPr>
              <a:t>https://www.cdc.gov/niosh/welding/about/index.html?utm_com</a:t>
            </a:r>
            <a:endParaRPr lang="en-US"/>
          </a:p>
          <a:p>
            <a:endParaRPr lang="en-US">
              <a:solidFill>
                <a:srgbClr val="000000"/>
              </a:solidFill>
              <a:ea typeface="+mn-lt"/>
            </a:endParaRPr>
          </a:p>
          <a:p>
            <a:endParaRPr lang="en-US">
              <a:solidFill>
                <a:srgbClr val="000000"/>
              </a:solidFill>
              <a:ea typeface="+mn-lt"/>
            </a:endParaRPr>
          </a:p>
          <a:p>
            <a:endParaRPr lang="en-US" altLang="ko-KR">
              <a:solidFill>
                <a:srgbClr val="000000"/>
              </a:solidFill>
              <a:ea typeface="+mn-lt"/>
            </a:endParaRPr>
          </a:p>
          <a:p>
            <a:endParaRPr lang="ko-KR" altLang="en-US">
              <a:solidFill>
                <a:srgbClr val="000000"/>
              </a:solidFill>
              <a:ea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6E9D5-0965-5279-490F-4F1094348B6B}"/>
              </a:ext>
            </a:extLst>
          </p:cNvPr>
          <p:cNvSpPr txBox="1"/>
          <p:nvPr/>
        </p:nvSpPr>
        <p:spPr>
          <a:xfrm>
            <a:off x="761999" y="476250"/>
            <a:ext cx="107513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ea typeface="맑은 고딕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41687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D94C5-324A-1029-F8A9-E288DA316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1299E44E-359F-80E0-4D3A-3F8EB6AA02D9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608E55D-63B2-2586-33CA-0467626F25EC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ED9AD6-8F35-B4AF-EFAE-6D3E1884742C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35A3FA-91D7-1869-F2C0-083178F58FE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B2EF11-14F1-AF90-1F15-CE231EF2F042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4069AE-5986-A4CF-D247-F5EE7FADFBD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9C1F4F-B2EF-BDDC-186F-5054D9AD1593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8F0D3F-DE6B-4194-9AFB-C7685FDFC71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0A76D6-14A0-6AB9-578B-EF5E9038886C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err="1">
                  <a:solidFill>
                    <a:srgbClr val="000000"/>
                  </a:solidFill>
                  <a:latin typeface="맑은 고딕"/>
                  <a:ea typeface="맑은 고딕"/>
                </a:rPr>
                <a:t>주제</a:t>
              </a:r>
              <a:r>
                <a:rPr lang="en-US" altLang="ko-KR" b="1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b="1" err="1">
                  <a:solidFill>
                    <a:srgbClr val="000000"/>
                  </a:solidFill>
                  <a:latin typeface="맑은 고딕"/>
                  <a:ea typeface="맑은 고딕"/>
                </a:rPr>
                <a:t>선정</a:t>
              </a:r>
              <a:r>
                <a:rPr lang="en-US" altLang="ko-KR" b="1">
                  <a:solidFill>
                    <a:srgbClr val="000000"/>
                  </a:solidFill>
                  <a:latin typeface="맑은 고딕"/>
                  <a:ea typeface="맑은 고딕"/>
                </a:rPr>
                <a:t> 배경</a:t>
              </a:r>
              <a:endParaRPr lang="en-US" altLang="ko-KR" b="1"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06CDE1BC-2EDF-943E-19CC-7D27DF976B46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045472ED-AEE7-7A8C-17A8-EBFBB5A00C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9D610A94-A96B-5183-4201-5939E51C3D26}"/>
              </a:ext>
            </a:extLst>
          </p:cNvPr>
          <p:cNvSpPr txBox="1"/>
          <p:nvPr/>
        </p:nvSpPr>
        <p:spPr>
          <a:xfrm>
            <a:off x="911424" y="2204864"/>
            <a:ext cx="4735667" cy="30067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심각한 용접 인력 부족</a:t>
            </a:r>
            <a:endParaRPr lang="ko-KR" altLang="en-US" sz="1600" b="1" spc="-150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-"/>
              <a:defRPr/>
            </a:pPr>
            <a:r>
              <a:rPr lang="ko-KR" altLang="en-US" sz="1600" u="sng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미국의 경우 2025~2029년까지 매년 8만명 이상의 신규 용접 인력이 필요, 누적 32만명 공백 예상</a:t>
            </a:r>
            <a:endParaRPr lang="ko-KR" altLang="en-US" sz="1600" u="sng" spc="-15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-"/>
              <a:defRPr/>
            </a:pPr>
            <a:endParaRPr lang="ko-KR" altLang="en-US" sz="1600" u="sng" spc="-150"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Malgun Gothic"/>
                <a:ea typeface="Malgun Gothic"/>
              </a:rPr>
              <a:t>생산성</a:t>
            </a:r>
            <a:r>
              <a:rPr lang="ko-KR" sz="1600" b="1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↑</a:t>
            </a:r>
          </a:p>
          <a:p>
            <a:pPr marL="742950" lvl="1" indent="-285750">
              <a:lnSpc>
                <a:spcPct val="150000"/>
              </a:lnSpc>
              <a:buFont typeface="Arial,Sans-Serif"/>
              <a:buChar char="-"/>
              <a:defRPr/>
            </a:pPr>
            <a:r>
              <a:rPr lang="ko-KR" altLang="en-US" sz="1600" u="sng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중국 </a:t>
            </a:r>
            <a:r>
              <a:rPr lang="ko-KR" sz="1600" u="sng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제조업체가 DOBOT CRA </a:t>
            </a:r>
            <a:r>
              <a:rPr lang="ko-KR" sz="1600" u="sng" spc="-150" err="1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cobot</a:t>
            </a:r>
            <a:r>
              <a:rPr lang="ko-KR" sz="1600" u="sng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 도입 후 </a:t>
            </a:r>
            <a:br>
              <a:rPr lang="ko-KR" altLang="en-US" sz="1600" spc="-150">
                <a:latin typeface="Calibri"/>
                <a:ea typeface="Malgun Gothic"/>
                <a:cs typeface="Calibri"/>
              </a:rPr>
            </a:br>
            <a:r>
              <a:rPr lang="ko-KR" sz="1600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MIG 공정</a:t>
            </a:r>
            <a:r>
              <a:rPr lang="ko-KR" altLang="en-US" sz="1600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 </a:t>
            </a:r>
            <a:r>
              <a:rPr lang="ko-KR" sz="1600" u="sng" spc="-150">
                <a:solidFill>
                  <a:schemeClr val="bg2">
                    <a:lumMod val="25000"/>
                  </a:schemeClr>
                </a:solidFill>
                <a:latin typeface="Calibri"/>
                <a:ea typeface="Malgun Gothic"/>
                <a:cs typeface="Calibri"/>
              </a:rPr>
              <a:t>생산성 30 %↑</a:t>
            </a:r>
            <a:endParaRPr lang="ko-KR" altLang="en-US" sz="1600" u="sng" spc="-15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14890-23EA-7AA8-E841-1E32A220FDB9}"/>
              </a:ext>
            </a:extLst>
          </p:cNvPr>
          <p:cNvSpPr txBox="1"/>
          <p:nvPr/>
        </p:nvSpPr>
        <p:spPr>
          <a:xfrm>
            <a:off x="6061967" y="6395381"/>
            <a:ext cx="61335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800">
                <a:ea typeface="+mn-lt"/>
                <a:cs typeface="+mn-lt"/>
                <a:hlinkClick r:id="rId3"/>
              </a:rPr>
              <a:t>https://weldingworkforcedata.com/</a:t>
            </a:r>
            <a:endParaRPr lang="ko-KR" sz="800">
              <a:ea typeface="+mn-lt"/>
              <a:cs typeface="+mn-lt"/>
            </a:endParaRPr>
          </a:p>
          <a:p>
            <a:r>
              <a:rPr lang="en-US" altLang="ko-KR" sz="800">
                <a:ea typeface="+mn-lt"/>
                <a:cs typeface="+mn-lt"/>
                <a:hlinkClick r:id="rId4"/>
              </a:rPr>
              <a:t>https://www.fanucamerica.com/news-resources/articles/why-welding-robots-and-cobots-are-becoming-essential</a:t>
            </a:r>
            <a:endParaRPr lang="ko-KR" altLang="en-US">
              <a:ea typeface="맑은 고딕" panose="020B0503020000020004" pitchFamily="34" charset="-127"/>
              <a:cs typeface="+mn-lt"/>
            </a:endParaRPr>
          </a:p>
          <a:p>
            <a:r>
              <a:rPr lang="en-US" sz="800">
                <a:ea typeface="+mn-lt"/>
                <a:cs typeface="+mn-lt"/>
                <a:hlinkClick r:id="rId5"/>
              </a:rPr>
              <a:t>https://www.dobot-robots.com/insights/news/how-robot-welders-transform-manufacturing.html?utm.com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7" name="그림 6" descr="텍스트, 폰트, 스크린샷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235D85-9B21-4504-70B9-BF48AFC25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76" y="2331736"/>
            <a:ext cx="4949220" cy="32589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91ABD-7EEE-A958-C336-D09D42FC97DE}"/>
              </a:ext>
            </a:extLst>
          </p:cNvPr>
          <p:cNvSpPr txBox="1"/>
          <p:nvPr/>
        </p:nvSpPr>
        <p:spPr>
          <a:xfrm>
            <a:off x="7495309" y="5585361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latin typeface="Arial"/>
                <a:cs typeface="Arial"/>
              </a:rPr>
              <a:t>현재</a:t>
            </a:r>
            <a:r>
              <a:rPr lang="en-US" altLang="ko-KR" sz="1100" b="1">
                <a:latin typeface="Arial"/>
                <a:cs typeface="Arial"/>
              </a:rPr>
              <a:t> </a:t>
            </a:r>
            <a:r>
              <a:rPr lang="ko-KR" altLang="en-US" sz="1100" b="1">
                <a:latin typeface="Arial"/>
                <a:cs typeface="Arial"/>
              </a:rPr>
              <a:t>전</a:t>
            </a:r>
            <a:r>
              <a:rPr lang="en-US" altLang="ko-KR" sz="1100" b="1">
                <a:latin typeface="Arial"/>
                <a:cs typeface="Arial"/>
              </a:rPr>
              <a:t> </a:t>
            </a:r>
            <a:r>
              <a:rPr lang="ko-KR" altLang="en-US" sz="1100" b="1">
                <a:latin typeface="Arial"/>
                <a:cs typeface="Arial"/>
              </a:rPr>
              <a:t>세계의</a:t>
            </a:r>
            <a:r>
              <a:rPr lang="en-US" altLang="ko-KR" sz="1100" b="1">
                <a:latin typeface="Arial"/>
                <a:cs typeface="Arial"/>
              </a:rPr>
              <a:t> </a:t>
            </a:r>
            <a:r>
              <a:rPr lang="ko-KR" altLang="en-US" sz="1100" b="1">
                <a:latin typeface="Arial"/>
                <a:cs typeface="Arial"/>
              </a:rPr>
              <a:t>용접</a:t>
            </a:r>
            <a:r>
              <a:rPr lang="en-US" altLang="ko-KR" sz="1100" b="1">
                <a:latin typeface="Arial"/>
                <a:cs typeface="Arial"/>
              </a:rPr>
              <a:t> </a:t>
            </a:r>
            <a:r>
              <a:rPr lang="ko-KR" altLang="en-US" sz="1100" b="1">
                <a:latin typeface="Arial"/>
                <a:cs typeface="Arial"/>
              </a:rPr>
              <a:t>인력의</a:t>
            </a:r>
            <a:r>
              <a:rPr lang="en-US" altLang="ko-KR" sz="1100" b="1">
                <a:latin typeface="Arial"/>
                <a:cs typeface="Arial"/>
              </a:rPr>
              <a:t> </a:t>
            </a:r>
            <a:r>
              <a:rPr lang="ko-KR" altLang="en-US" sz="1100" b="1">
                <a:latin typeface="Arial"/>
                <a:cs typeface="Arial"/>
              </a:rPr>
              <a:t>연령대</a:t>
            </a:r>
            <a:r>
              <a:rPr lang="en-US" altLang="ko-KR" sz="1100" b="1">
                <a:latin typeface="Arial"/>
                <a:cs typeface="Arial"/>
              </a:rPr>
              <a:t> </a:t>
            </a:r>
            <a:r>
              <a:rPr lang="ko-KR" altLang="en-US" sz="1100" b="1">
                <a:latin typeface="Arial"/>
                <a:cs typeface="Arial"/>
              </a:rPr>
              <a:t>분포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146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1A401-8DFE-8990-292D-FB4B947D2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4FFD45E5-EA35-A368-AB34-6471F5E4A89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5666B7-913A-5400-1987-DEE1D3D8FCA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AD59C9-C4EF-D824-EDDD-07661DC16764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E4F263-CE1C-C25E-63DA-B3140C214782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B2392-9AA9-0992-E15E-7B1D41BC84E0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/>
                  <a:ea typeface="세방고딕 Bold" panose="000008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4C2B40-1DC1-CFAD-AD94-241BC981495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EA111-B282-974F-D234-71EF4DDC93AE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18D3E7-2C42-6A32-69A1-4EF700B35FD5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2BC6E4-A3BD-E05B-FE87-6436E1602719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b="1" err="1">
                  <a:solidFill>
                    <a:srgbClr val="000000"/>
                  </a:solidFill>
                  <a:latin typeface="맑은 고딕"/>
                  <a:ea typeface="맑은 고딕"/>
                </a:rPr>
                <a:t>주제</a:t>
              </a:r>
              <a:r>
                <a:rPr lang="en-US" altLang="ko-KR" b="1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en-US" altLang="ko-KR" b="1" err="1">
                  <a:solidFill>
                    <a:srgbClr val="000000"/>
                  </a:solidFill>
                  <a:latin typeface="맑은 고딕"/>
                  <a:ea typeface="맑은 고딕"/>
                </a:rPr>
                <a:t>선정</a:t>
              </a:r>
              <a:r>
                <a:rPr lang="en-US" altLang="ko-KR" b="1">
                  <a:solidFill>
                    <a:srgbClr val="000000"/>
                  </a:solidFill>
                  <a:latin typeface="맑은 고딕"/>
                  <a:ea typeface="맑은 고딕"/>
                </a:rPr>
                <a:t> 배경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A56C041D-BCDD-D5DA-22D5-67FA8949C12B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863CF8D3-F0B5-6198-DE2F-34056AA49F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566C8B85-20E9-0EDA-E021-6A17F8CCABB9}"/>
              </a:ext>
            </a:extLst>
          </p:cNvPr>
          <p:cNvSpPr txBox="1"/>
          <p:nvPr/>
        </p:nvSpPr>
        <p:spPr>
          <a:xfrm>
            <a:off x="911424" y="2204864"/>
            <a:ext cx="4735667" cy="11526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u="sng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작업자</a:t>
            </a:r>
            <a:r>
              <a:rPr lang="ko-KR" altLang="en-US" sz="1600" b="1" spc="-15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안전</a:t>
            </a:r>
            <a:endParaRPr lang="ko-KR" altLang="en-US" sz="1600" b="1" spc="-150">
              <a:solidFill>
                <a:schemeClr val="bg2">
                  <a:lumMod val="25000"/>
                </a:schemeClr>
              </a:solidFill>
              <a:latin typeface="맑은 고딕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-"/>
              <a:defRPr/>
            </a:pPr>
            <a:endParaRPr lang="ko-KR" altLang="en-US" sz="1600" spc="-15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,Sans-Serif"/>
              <a:buChar char="-"/>
              <a:defRPr/>
            </a:pPr>
            <a:endParaRPr lang="ko-KR" altLang="en-US" sz="1600" spc="-150">
              <a:solidFill>
                <a:schemeClr val="bg2">
                  <a:lumMod val="25000"/>
                </a:schemeClr>
              </a:solidFill>
              <a:latin typeface="Malgun Gothic"/>
              <a:ea typeface="Malgun Gothic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E84ABDF-E609-7F2A-5DA5-A85DC57F3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204676"/>
              </p:ext>
            </p:extLst>
          </p:nvPr>
        </p:nvGraphicFramePr>
        <p:xfrm>
          <a:off x="380999" y="2667000"/>
          <a:ext cx="11043372" cy="3701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843">
                  <a:extLst>
                    <a:ext uri="{9D8B030D-6E8A-4147-A177-3AD203B41FA5}">
                      <a16:colId xmlns:a16="http://schemas.microsoft.com/office/drawing/2014/main" val="62627231"/>
                    </a:ext>
                  </a:extLst>
                </a:gridCol>
                <a:gridCol w="2760843">
                  <a:extLst>
                    <a:ext uri="{9D8B030D-6E8A-4147-A177-3AD203B41FA5}">
                      <a16:colId xmlns:a16="http://schemas.microsoft.com/office/drawing/2014/main" val="1568585999"/>
                    </a:ext>
                  </a:extLst>
                </a:gridCol>
                <a:gridCol w="2760843">
                  <a:extLst>
                    <a:ext uri="{9D8B030D-6E8A-4147-A177-3AD203B41FA5}">
                      <a16:colId xmlns:a16="http://schemas.microsoft.com/office/drawing/2014/main" val="2259571957"/>
                    </a:ext>
                  </a:extLst>
                </a:gridCol>
                <a:gridCol w="2760843">
                  <a:extLst>
                    <a:ext uri="{9D8B030D-6E8A-4147-A177-3AD203B41FA5}">
                      <a16:colId xmlns:a16="http://schemas.microsoft.com/office/drawing/2014/main" val="1332025110"/>
                    </a:ext>
                  </a:extLst>
                </a:gridCol>
              </a:tblGrid>
              <a:tr h="605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위험 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급성 영향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만성, 장기 영향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86704"/>
                  </a:ext>
                </a:extLst>
              </a:tr>
              <a:tr h="6053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물리적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아크 광선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각막 손상 ,피부 화상, 수포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피부암, 백내장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170601"/>
                  </a:ext>
                </a:extLst>
              </a:tr>
              <a:tr h="6053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소음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두통, 집중력 저하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소음성</a:t>
                      </a:r>
                      <a:r>
                        <a:rPr lang="ko-KR" altLang="en-US"/>
                        <a:t> 난청, 이명</a:t>
                      </a:r>
                      <a:endParaRPr lang="ko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719737"/>
                  </a:ext>
                </a:extLst>
              </a:tr>
              <a:tr h="6053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화학적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금속 산화 미세입자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금속열</a:t>
                      </a:r>
                      <a:r>
                        <a:rPr lang="ko-KR" altLang="en-US"/>
                        <a:t> 증후군, 호흡 곤란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폐암, </a:t>
                      </a:r>
                      <a:r>
                        <a:rPr lang="ko-KR" altLang="en-US" err="1"/>
                        <a:t>신장암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288415"/>
                  </a:ext>
                </a:extLst>
              </a:tr>
              <a:tr h="60531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유해가스 (O3, CO)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두통, 급성 중독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만성 기관지염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446905"/>
                  </a:ext>
                </a:extLst>
              </a:tr>
              <a:tr h="6053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진동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손 저림, 혈류 장애</a:t>
                      </a:r>
                      <a:endParaRPr lang="ko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손-팔 진동 증후군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375141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C4F3BD-A52D-ADEE-B042-9FF91E6D162D}"/>
              </a:ext>
            </a:extLst>
          </p:cNvPr>
          <p:cNvSpPr txBox="1"/>
          <p:nvPr/>
        </p:nvSpPr>
        <p:spPr>
          <a:xfrm>
            <a:off x="2131621" y="6297881"/>
            <a:ext cx="80870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latin typeface="Arial"/>
                <a:ea typeface="맑은 고딕"/>
                <a:cs typeface="Arial"/>
              </a:rPr>
              <a:t>용접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협동로봇을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통해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작업인력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수요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해결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,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생산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효율성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증대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및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작업자의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안전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증대를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ko-KR" altLang="en-US" sz="1600" b="1">
                <a:latin typeface="Arial"/>
                <a:ea typeface="맑은 고딕"/>
                <a:cs typeface="Arial"/>
              </a:rPr>
              <a:t>목표</a:t>
            </a:r>
            <a:endParaRPr lang="en-US" alt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745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9278F-206C-59A6-0628-21CBFF5F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0CE55537-5891-5DCA-E793-AB9E1051AB5D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98E507-3863-E3CD-A930-F99193129CA2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B0E610-8B62-54F8-1FA5-336D77C2A55D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14528E-4D65-08E4-E03D-55A4E87B7C48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프로젝트 개요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4A2C3E-E32A-D230-3D32-C649A289125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Bold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EC5214-A97E-8939-2423-987E914AE260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153C2-89E4-ADA4-19DD-B52BE7830415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ECC836-AD04-718E-A68E-DD66BF6AB099}"/>
              </a:ext>
            </a:extLst>
          </p:cNvPr>
          <p:cNvGrpSpPr/>
          <p:nvPr/>
        </p:nvGrpSpPr>
        <p:grpSpPr>
          <a:xfrm>
            <a:off x="541891" y="1430219"/>
            <a:ext cx="10526159" cy="1283428"/>
            <a:chOff x="541891" y="1430219"/>
            <a:chExt cx="10526159" cy="12834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C72EF8-5869-D898-E563-B6902897F15E}"/>
                </a:ext>
              </a:extLst>
            </p:cNvPr>
            <p:cNvSpPr txBox="1"/>
            <p:nvPr/>
          </p:nvSpPr>
          <p:spPr>
            <a:xfrm>
              <a:off x="686106" y="1430219"/>
              <a:ext cx="10381944" cy="128342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b="1">
                  <a:solidFill>
                    <a:srgbClr val="000000"/>
                  </a:solidFill>
                  <a:ea typeface="+mn-lt"/>
                  <a:cs typeface="+mn-lt"/>
                </a:rPr>
                <a:t>프로젝트</a:t>
              </a:r>
              <a:r>
                <a:rPr lang="en-US" b="1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ko-KR" b="1">
                  <a:solidFill>
                    <a:srgbClr val="000000"/>
                  </a:solidFill>
                  <a:ea typeface="+mn-lt"/>
                  <a:cs typeface="+mn-lt"/>
                </a:rPr>
                <a:t>내용</a:t>
              </a:r>
              <a:endParaRPr lang="ko-KR">
                <a:ea typeface="맑은 고딕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defRPr/>
              </a:pPr>
              <a:endParaRPr lang="en-US" altLang="ko-KR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AC62B144-EC2A-AF2A-D03E-7D4A2C6A1D82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EE78BEDE-70E2-F32A-9E17-A2B57AD52A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737A1-E449-D64C-015D-65E8CFA62BC9}"/>
              </a:ext>
            </a:extLst>
          </p:cNvPr>
          <p:cNvSpPr txBox="1"/>
          <p:nvPr/>
        </p:nvSpPr>
        <p:spPr>
          <a:xfrm>
            <a:off x="5505586" y="5959952"/>
            <a:ext cx="613356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800">
                <a:ea typeface="+mn-lt"/>
                <a:cs typeface="+mn-lt"/>
              </a:rPr>
              <a:t>https://weldingworkforcedata.com/</a:t>
            </a:r>
            <a:endParaRPr lang="ko-KR" sz="800">
              <a:ea typeface="맑은 고딕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1D4CAB0-0192-7B35-5959-19575486C52D}"/>
              </a:ext>
            </a:extLst>
          </p:cNvPr>
          <p:cNvSpPr txBox="1"/>
          <p:nvPr/>
        </p:nvSpPr>
        <p:spPr>
          <a:xfrm>
            <a:off x="546340" y="2375857"/>
            <a:ext cx="11377880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다양한 유형의 용접기능 지원: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규칙적인 2D, 불규칙적인 2D, 규칙적인 3D 용접 기능 지원</a:t>
            </a: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r>
              <a:rPr lang="ko-KR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수학적 궤적 분석: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3점 캡처를 통해 원의 중심 및 반지름을 계산하여 궤도 형상 추정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ROS2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노드 및 토픽 통신 구현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: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실시간 로봇 위치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(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ea typeface="맑은 고딕"/>
              </a:rPr>
              <a:t>posx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,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ea typeface="맑은 고딕"/>
              </a:rPr>
              <a:t>posj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)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수신 및 표시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Doosan</a:t>
            </a:r>
            <a:r>
              <a:rPr 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b="1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API를</a:t>
            </a:r>
            <a:r>
              <a:rPr 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활용한 로봇 이동 제어: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ea typeface="맑은 고딕"/>
              </a:rPr>
              <a:t>movej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ea typeface="맑은 고딕"/>
              </a:rPr>
              <a:t>(</a:t>
            </a:r>
            <a:r>
              <a:rPr lang="ko-KR" err="1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ea typeface="맑은 고딕"/>
              </a:rPr>
              <a:t>posj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ea typeface="맑은 고딕"/>
              </a:rPr>
              <a:t>(...))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명령으로 홈 위치 이동 기능 구현</a:t>
            </a:r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Malgun Gothic"/>
            </a:endParaRPr>
          </a:p>
          <a:p>
            <a:r>
              <a:rPr lang="en-US" altLang="ko-KR" b="1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맑은 고딕"/>
              </a:rPr>
              <a:t>Tkinter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기반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GUI: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실시간 좌표 확인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,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캡처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,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복사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,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CSV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저장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+mn-lt"/>
              </a:rPr>
              <a:t>,</a:t>
            </a:r>
            <a:r>
              <a:rPr lang="ko-KR">
                <a:solidFill>
                  <a:schemeClr val="tx1">
                    <a:lumMod val="75000"/>
                    <a:lumOff val="25000"/>
                  </a:schemeClr>
                </a:solidFill>
                <a:latin typeface="Malgun Gothic"/>
                <a:ea typeface="Malgun Gothic"/>
              </a:rPr>
              <a:t> 궤적 계산 기능 포함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209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F20E-23BC-43D5-75DA-253C2A7F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B90238AD-078C-D124-7DA6-41C9E4BDAB51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6BE2014-88BC-5010-7883-AF2ECBA23C3B}"/>
              </a:ext>
            </a:extLst>
          </p:cNvPr>
          <p:cNvGrpSpPr/>
          <p:nvPr/>
        </p:nvGrpSpPr>
        <p:grpSpPr>
          <a:xfrm>
            <a:off x="376102" y="333243"/>
            <a:ext cx="7355007" cy="830997"/>
            <a:chOff x="376102" y="333243"/>
            <a:chExt cx="7355007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4A34FC-7E75-ED43-EBD9-7997CACD4C70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1A8773-FD9B-A156-C42B-138BF16DC484}"/>
                </a:ext>
              </a:extLst>
            </p:cNvPr>
            <p:cNvSpPr txBox="1"/>
            <p:nvPr/>
          </p:nvSpPr>
          <p:spPr>
            <a:xfrm>
              <a:off x="1372986" y="604376"/>
              <a:ext cx="6358123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2800" b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프로젝트 개요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5DD146-F623-4AB1-6B28-0E4F0546A27B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Regular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0B0D66-1CB2-C1F7-7459-6BFB6CE714C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BB4888-C3AF-487D-D130-3595EDC04462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BD88A0-3990-ABEB-BF88-143FBAB72BA9}"/>
              </a:ext>
            </a:extLst>
          </p:cNvPr>
          <p:cNvGrpSpPr/>
          <p:nvPr/>
        </p:nvGrpSpPr>
        <p:grpSpPr>
          <a:xfrm>
            <a:off x="541891" y="1430219"/>
            <a:ext cx="10526159" cy="1283428"/>
            <a:chOff x="541891" y="1430219"/>
            <a:chExt cx="10526159" cy="12834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F7903A-1BEB-435D-5F25-70B5F73C893C}"/>
                </a:ext>
              </a:extLst>
            </p:cNvPr>
            <p:cNvSpPr txBox="1"/>
            <p:nvPr/>
          </p:nvSpPr>
          <p:spPr>
            <a:xfrm>
              <a:off x="686106" y="1430219"/>
              <a:ext cx="10381944" cy="128342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b="1">
                  <a:solidFill>
                    <a:srgbClr val="000000"/>
                  </a:solidFill>
                  <a:ea typeface="+mn-lt"/>
                  <a:cs typeface="+mn-lt"/>
                </a:rPr>
                <a:t>활용 장비 및 개발환경</a:t>
              </a:r>
              <a:endParaRPr lang="ko-KR">
                <a:ea typeface="+mn-lt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defRPr/>
              </a:pPr>
              <a:endParaRPr lang="en-US" altLang="ko-KR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FEF475D4-A119-9D3C-667F-13CB40A3F98A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842117E0-7BDB-EF79-F551-172461909B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ED955-0B45-74BB-9CE2-4EE276D808C6}"/>
              </a:ext>
            </a:extLst>
          </p:cNvPr>
          <p:cNvSpPr txBox="1"/>
          <p:nvPr/>
        </p:nvSpPr>
        <p:spPr>
          <a:xfrm>
            <a:off x="5505586" y="5959952"/>
            <a:ext cx="613356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800">
                <a:ea typeface="+mn-lt"/>
                <a:cs typeface="+mn-lt"/>
              </a:rPr>
              <a:t>https://weldingworkforcedata.com/</a:t>
            </a:r>
            <a:endParaRPr lang="ko-KR" sz="800">
              <a:ea typeface="맑은 고딕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F1EEBA7-E560-4D53-03FE-A20F5B2AAC0C}"/>
              </a:ext>
            </a:extLst>
          </p:cNvPr>
          <p:cNvSpPr txBox="1"/>
          <p:nvPr/>
        </p:nvSpPr>
        <p:spPr>
          <a:xfrm>
            <a:off x="3570529" y="3423606"/>
            <a:ext cx="8282255" cy="183127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lang="en-US" altLang="ko-KR" sz="1200">
              <a:solidFill>
                <a:srgbClr val="000000"/>
              </a:solidFill>
              <a:latin typeface="Malgun Gothic"/>
              <a:ea typeface="+mn-lt"/>
            </a:endParaRPr>
          </a:p>
          <a:p>
            <a:pPr algn="ctr">
              <a:lnSpc>
                <a:spcPct val="110000"/>
              </a:lnSpc>
            </a:pPr>
            <a:endParaRPr lang="en-US" altLang="ko-KR" sz="1200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pPr algn="ctr">
              <a:lnSpc>
                <a:spcPct val="110000"/>
              </a:lnSpc>
            </a:pPr>
            <a:r>
              <a:rPr lang="en-US" sz="2800" b="1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Tkinter</a:t>
            </a:r>
            <a:r>
              <a:rPr lang="en-US" sz="2800" b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                   </a:t>
            </a:r>
            <a:r>
              <a:rPr lang="en-US" altLang="ko-KR" sz="2800" b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Matplotlib</a:t>
            </a:r>
            <a:endParaRPr lang="en-US" altLang="ko-KR" sz="2800" b="1">
              <a:solidFill>
                <a:schemeClr val="tx1">
                  <a:lumMod val="75000"/>
                  <a:lumOff val="25000"/>
                </a:schemeClr>
              </a:solidFill>
              <a:latin typeface="Malgun Gothic"/>
              <a:ea typeface="+mn-lt"/>
              <a:cs typeface="+mn-lt"/>
            </a:endParaRPr>
          </a:p>
          <a:p>
            <a:pPr algn="ctr">
              <a:lnSpc>
                <a:spcPct val="110000"/>
              </a:lnSpc>
            </a:pPr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51EE5C-0A0C-01FD-010E-B18F6AD1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6" y="2071687"/>
            <a:ext cx="3729573" cy="3810001"/>
          </a:xfrm>
          <a:prstGeom prst="rect">
            <a:avLst/>
          </a:prstGeom>
        </p:spPr>
      </p:pic>
      <p:pic>
        <p:nvPicPr>
          <p:cNvPr id="10" name="그림 9" descr="텍스트, 로고, 폰트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6FE6D3-BA83-2149-FDFE-850C1D9F1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781" y="4414837"/>
            <a:ext cx="2559846" cy="1469233"/>
          </a:xfrm>
          <a:prstGeom prst="rect">
            <a:avLst/>
          </a:prstGeom>
        </p:spPr>
      </p:pic>
      <p:pic>
        <p:nvPicPr>
          <p:cNvPr id="12" name="그림 11" descr="텍스트, 폰트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C81D9C-1758-C895-97B9-5E55E095DB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20" t="29442" r="1063" b="39693"/>
          <a:stretch>
            <a:fillRect/>
          </a:stretch>
        </p:blipFill>
        <p:spPr>
          <a:xfrm>
            <a:off x="4153824" y="2393099"/>
            <a:ext cx="3619503" cy="1032795"/>
          </a:xfrm>
          <a:prstGeom prst="rect">
            <a:avLst/>
          </a:prstGeom>
        </p:spPr>
      </p:pic>
      <p:pic>
        <p:nvPicPr>
          <p:cNvPr id="15" name="그림 14" descr="폰트, 타이포그래피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42BA3-07C5-AF5C-A574-C7443C2BF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131" y="2281237"/>
            <a:ext cx="3507581" cy="1152525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555B9E0A-2EE6-317B-D82A-F44426575D92}"/>
              </a:ext>
            </a:extLst>
          </p:cNvPr>
          <p:cNvSpPr txBox="1"/>
          <p:nvPr/>
        </p:nvSpPr>
        <p:spPr>
          <a:xfrm>
            <a:off x="760652" y="5792950"/>
            <a:ext cx="2281505" cy="14650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</a:pPr>
            <a:endParaRPr lang="en-US" altLang="ko-KR" sz="1200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Doosan M0609</a:t>
            </a:r>
            <a:endParaRPr lang="ko-KR" sz="2000"/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326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A4BF-EFA8-7EBC-7BCD-15A54DA6A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C52E29CB-AB64-A37B-2776-FA2FA1C6D7E1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DA317E4-2CB8-0321-C242-594FE0C8216A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3C051-1D3B-FD40-ABDB-F0B526171517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4D1197-E99A-37B7-E45D-C3BF659B31F6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28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프로젝트 개요</a:t>
              </a:r>
              <a:endParaRPr lang="ko-KR" altLang="en-US" sz="2800" b="1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E6244-52D4-E7F9-F8E7-20043FD48353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Regular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DEA51E-EE21-4434-41D1-D9478EB9991F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E31FD8-7D4F-F414-553B-9C91294AA31B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4CC871-26FA-5715-BEEA-23362F30C906}"/>
              </a:ext>
            </a:extLst>
          </p:cNvPr>
          <p:cNvGrpSpPr/>
          <p:nvPr/>
        </p:nvGrpSpPr>
        <p:grpSpPr>
          <a:xfrm>
            <a:off x="541891" y="1430219"/>
            <a:ext cx="10526159" cy="1283428"/>
            <a:chOff x="541891" y="1430219"/>
            <a:chExt cx="10526159" cy="12834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6A048C-4722-C479-B02E-1917B98C1C8F}"/>
                </a:ext>
              </a:extLst>
            </p:cNvPr>
            <p:cNvSpPr txBox="1"/>
            <p:nvPr/>
          </p:nvSpPr>
          <p:spPr>
            <a:xfrm>
              <a:off x="686106" y="1430219"/>
              <a:ext cx="10381944" cy="128342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b="1">
                  <a:solidFill>
                    <a:srgbClr val="000000"/>
                  </a:solidFill>
                  <a:ea typeface="+mn-lt"/>
                  <a:cs typeface="+mn-lt"/>
                </a:rPr>
                <a:t>프로젝트 구조</a:t>
              </a:r>
              <a:endParaRPr lang="ko-KR" altLang="en-US" b="1">
                <a:ea typeface="+mn-lt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defRPr/>
              </a:pPr>
              <a:endParaRPr lang="en-US" altLang="ko-KR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3CFD8626-A405-9E87-1D91-97BC7B757521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C1270F6-B5F7-2B48-CFFA-83C6C0D086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E7F2B5-493E-5D1C-CC20-CFA4655F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74" y="2375367"/>
            <a:ext cx="5953125" cy="3362325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89C8EB88-4105-D6CE-961B-A408D0F0F1B4}"/>
              </a:ext>
            </a:extLst>
          </p:cNvPr>
          <p:cNvSpPr txBox="1"/>
          <p:nvPr/>
        </p:nvSpPr>
        <p:spPr>
          <a:xfrm>
            <a:off x="546340" y="3227504"/>
            <a:ext cx="4250939" cy="2677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Tkinter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UI와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제어노드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분리</a:t>
            </a: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제어노드에서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DR명령어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실행하여 용접로봇(M0609) 동작</a:t>
            </a: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6678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6AAF7-2BD9-C991-871E-4FE44923C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EAC74F8A-6517-E4EB-3C8F-2138B2015BFB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B6E3BD-F7D7-E193-FE10-5736607D3B04}"/>
              </a:ext>
            </a:extLst>
          </p:cNvPr>
          <p:cNvGrpSpPr/>
          <p:nvPr/>
        </p:nvGrpSpPr>
        <p:grpSpPr>
          <a:xfrm>
            <a:off x="376102" y="333243"/>
            <a:ext cx="6055654" cy="830997"/>
            <a:chOff x="376102" y="333243"/>
            <a:chExt cx="6055654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BEB837-9A39-9B8E-CE49-17F904A89945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0A7859-D481-6182-8773-4C6492E380B2}"/>
                </a:ext>
              </a:extLst>
            </p:cNvPr>
            <p:cNvSpPr txBox="1"/>
            <p:nvPr/>
          </p:nvSpPr>
          <p:spPr>
            <a:xfrm>
              <a:off x="1568877" y="585057"/>
              <a:ext cx="4862879" cy="52322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800" b="1">
                  <a:ln>
                    <a:solidFill>
                      <a:srgbClr val="4472C4">
                        <a:shade val="15000"/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</a:rPr>
                <a:t>프로젝트 개요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34703-D57C-82DE-8219-7ED4EBC37E7C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lIns="91440" tIns="0" rIns="91440" bIns="0" anchor="t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01</a:t>
              </a:r>
              <a:endParaRPr lang="ko-KR" altLang="en-US" sz="4400" b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62C651-13D6-6CEF-BCAB-96DF70B07B35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48D83-A710-D9F0-763B-1C9C6DF93C8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1F54AF-B3E1-2C57-46D7-688FE8C122A4}"/>
              </a:ext>
            </a:extLst>
          </p:cNvPr>
          <p:cNvGrpSpPr/>
          <p:nvPr/>
        </p:nvGrpSpPr>
        <p:grpSpPr>
          <a:xfrm>
            <a:off x="541891" y="1430219"/>
            <a:ext cx="10526159" cy="1255728"/>
            <a:chOff x="541891" y="1430219"/>
            <a:chExt cx="10526159" cy="12557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90F159-7E88-6000-02F1-4596EE80B3C3}"/>
                </a:ext>
              </a:extLst>
            </p:cNvPr>
            <p:cNvSpPr txBox="1"/>
            <p:nvPr/>
          </p:nvSpPr>
          <p:spPr>
            <a:xfrm>
              <a:off x="686106" y="1430219"/>
              <a:ext cx="10381944" cy="125572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rgbClr val="000000"/>
                  </a:solidFill>
                  <a:ea typeface="+mn-lt"/>
                  <a:cs typeface="+mn-lt"/>
                </a:rPr>
                <a:t>프로젝트 산출물의 기대효과 및 </a:t>
              </a:r>
              <a:r>
                <a:rPr lang="ko-KR" b="1">
                  <a:solidFill>
                    <a:srgbClr val="000000"/>
                  </a:solidFill>
                  <a:ea typeface="+mn-lt"/>
                  <a:cs typeface="+mn-lt"/>
                </a:rPr>
                <a:t>비즈니스 실무 활용성</a:t>
              </a:r>
              <a:endParaRPr lang="ko-KR" altLang="en-US" b="1">
                <a:ea typeface="맑은 고딕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000000"/>
                </a:solidFill>
                <a:ea typeface="+mn-lt"/>
                <a:cs typeface="+mn-lt"/>
              </a:endParaRPr>
            </a:p>
            <a:p>
              <a:pPr>
                <a:defRPr/>
              </a:pPr>
              <a:endParaRPr lang="en-US" altLang="ko-KR" b="1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DA670B06-AC0C-C06D-FD0B-0ECC449F2A7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8AF35BE9-E6A0-F334-A082-CB1C5D6F49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ED012-72AB-FB15-2DE9-BEA40061D908}"/>
              </a:ext>
            </a:extLst>
          </p:cNvPr>
          <p:cNvSpPr txBox="1"/>
          <p:nvPr/>
        </p:nvSpPr>
        <p:spPr>
          <a:xfrm>
            <a:off x="5505586" y="5959952"/>
            <a:ext cx="613356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800">
                <a:ea typeface="+mn-lt"/>
                <a:cs typeface="+mn-lt"/>
              </a:rPr>
              <a:t>https://weldingworkforcedata.com/</a:t>
            </a:r>
            <a:endParaRPr lang="ko-KR" sz="800">
              <a:ea typeface="맑은 고딕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924CC59A-AA1E-0D52-39F2-F4290DBD014E}"/>
              </a:ext>
            </a:extLst>
          </p:cNvPr>
          <p:cNvSpPr txBox="1"/>
          <p:nvPr/>
        </p:nvSpPr>
        <p:spPr>
          <a:xfrm>
            <a:off x="546340" y="2375857"/>
            <a:ext cx="11377880" cy="43396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정확한 원호 궤적 제어로 작업 품질 향상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실시간 위치 모니터링으로 안전성 강화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자동화 작업 효율성 증가 및 작업 시간 단축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산업 현장 협동로봇 적용 가능성 확대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ko-KR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비즈니스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현장 자동화 및 스마트 팩토리 구현에 기여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endParaRPr lang="ko-KR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안전사양을 통한 작업자 보호</a:t>
            </a:r>
            <a:endParaRPr lang="ko-KR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  <a:p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349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30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협동로봇 기반 용접 후 품질검사 (Machine Vision 적용)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revision>6</cp:revision>
  <dcterms:created xsi:type="dcterms:W3CDTF">2023-12-20T03:00:25Z</dcterms:created>
  <dcterms:modified xsi:type="dcterms:W3CDTF">2025-05-22T08:45:38Z</dcterms:modified>
</cp:coreProperties>
</file>